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49"/>
  </p:notesMasterIdLst>
  <p:handoutMasterIdLst>
    <p:handoutMasterId r:id="rId50"/>
  </p:handoutMasterIdLst>
  <p:sldIdLst>
    <p:sldId id="350" r:id="rId5"/>
    <p:sldId id="352" r:id="rId6"/>
    <p:sldId id="361" r:id="rId7"/>
    <p:sldId id="365" r:id="rId8"/>
    <p:sldId id="383" r:id="rId9"/>
    <p:sldId id="354" r:id="rId10"/>
    <p:sldId id="402" r:id="rId11"/>
    <p:sldId id="423" r:id="rId12"/>
    <p:sldId id="388" r:id="rId13"/>
    <p:sldId id="387" r:id="rId14"/>
    <p:sldId id="424" r:id="rId15"/>
    <p:sldId id="426" r:id="rId16"/>
    <p:sldId id="366" r:id="rId17"/>
    <p:sldId id="390" r:id="rId18"/>
    <p:sldId id="393" r:id="rId19"/>
    <p:sldId id="394" r:id="rId20"/>
    <p:sldId id="400" r:id="rId21"/>
    <p:sldId id="395" r:id="rId22"/>
    <p:sldId id="397" r:id="rId23"/>
    <p:sldId id="398" r:id="rId24"/>
    <p:sldId id="399" r:id="rId25"/>
    <p:sldId id="367" r:id="rId26"/>
    <p:sldId id="425" r:id="rId27"/>
    <p:sldId id="403" r:id="rId28"/>
    <p:sldId id="384" r:id="rId29"/>
    <p:sldId id="371" r:id="rId30"/>
    <p:sldId id="404" r:id="rId31"/>
    <p:sldId id="373" r:id="rId32"/>
    <p:sldId id="374" r:id="rId33"/>
    <p:sldId id="375" r:id="rId34"/>
    <p:sldId id="376" r:id="rId35"/>
    <p:sldId id="377" r:id="rId36"/>
    <p:sldId id="427" r:id="rId37"/>
    <p:sldId id="410" r:id="rId38"/>
    <p:sldId id="385" r:id="rId39"/>
    <p:sldId id="378" r:id="rId40"/>
    <p:sldId id="418" r:id="rId41"/>
    <p:sldId id="421" r:id="rId42"/>
    <p:sldId id="386" r:id="rId43"/>
    <p:sldId id="419" r:id="rId44"/>
    <p:sldId id="420" r:id="rId45"/>
    <p:sldId id="422" r:id="rId46"/>
    <p:sldId id="412" r:id="rId47"/>
    <p:sldId id="343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26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9/25/2022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25,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‹N°›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25,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‹N°›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25, 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‹N°›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25,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‹N°›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25,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‹N°›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25,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‹N°›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25,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‹N°›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25,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‹N°›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September 25,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‹N°›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FCA8E82-58CD-E045-8B98-B7A85B79B752}" type="datetime4">
              <a:rPr lang="en-US" smtClean="0"/>
              <a:pPr/>
              <a:t>September 25, 2022</a:t>
            </a:fld>
            <a:endParaRPr lang="en-US" dirty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‹N°›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2255" y="0"/>
            <a:ext cx="11233211" cy="2207243"/>
          </a:xfrm>
        </p:spPr>
        <p:txBody>
          <a:bodyPr/>
          <a:lstStyle/>
          <a:p>
            <a:pPr algn="ctr"/>
            <a:r>
              <a:rPr lang="en-US" sz="4000" dirty="0" err="1"/>
              <a:t>Projet</a:t>
            </a:r>
            <a:r>
              <a:rPr lang="en-US" sz="4000" dirty="0"/>
              <a:t> 4 : </a:t>
            </a:r>
            <a:r>
              <a:rPr lang="fr-FR" sz="4000" dirty="0"/>
              <a:t>Anticipez les besoins en consommation de bâtiments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1203177"/>
          </a:xfrm>
        </p:spPr>
        <p:txBody>
          <a:bodyPr/>
          <a:lstStyle/>
          <a:p>
            <a:r>
              <a:rPr lang="en-US" dirty="0"/>
              <a:t>Oumeima EL GHARBI</a:t>
            </a:r>
          </a:p>
          <a:p>
            <a:r>
              <a:rPr lang="en-US" dirty="0" err="1"/>
              <a:t>OpenClassrooms</a:t>
            </a:r>
            <a:r>
              <a:rPr lang="en-US" dirty="0"/>
              <a:t> – Data Scientist </a:t>
            </a:r>
          </a:p>
          <a:p>
            <a:r>
              <a:rPr lang="en-US" dirty="0" err="1"/>
              <a:t>Soutenance</a:t>
            </a:r>
            <a:r>
              <a:rPr lang="en-US" dirty="0"/>
              <a:t> : 25/09/2022</a:t>
            </a:r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560545" cy="6108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Preprocessing</a:t>
            </a:r>
            <a:br>
              <a:rPr lang="en-US" b="1" dirty="0"/>
            </a:br>
            <a:r>
              <a:rPr lang="en-US" b="1" dirty="0"/>
              <a:t>1) </a:t>
            </a:r>
            <a:r>
              <a:rPr lang="en-US" b="1" dirty="0" err="1"/>
              <a:t>Nettoyage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16747" y="1936197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Imputation des variables Second / </a:t>
            </a:r>
            <a:r>
              <a:rPr lang="fr-FR" dirty="0" err="1"/>
              <a:t>ThirdLargestPropertyUseType</a:t>
            </a:r>
            <a:r>
              <a:rPr lang="fr-FR" dirty="0"/>
              <a:t>(GFA)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8D68E83-61A6-E6D8-93A8-88DA90267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35" y="2633337"/>
            <a:ext cx="6065623" cy="364612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04E869D-F695-B374-EBBE-179A8DCE3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768" y="2402421"/>
            <a:ext cx="5876232" cy="387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097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560545" cy="6108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Preprocessing</a:t>
            </a:r>
            <a:br>
              <a:rPr lang="en-US" b="1" dirty="0"/>
            </a:br>
            <a:r>
              <a:rPr lang="en-US" b="1" dirty="0"/>
              <a:t>1) </a:t>
            </a:r>
            <a:r>
              <a:rPr lang="en-US" b="1" dirty="0" err="1"/>
              <a:t>Nettoyage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16747" y="1936197"/>
            <a:ext cx="4856084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fr-FR" dirty="0"/>
              <a:t>On calcule le nombre d’années depuis la construction de chaque bâtiment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D59DD56-B17A-84A9-E17A-D1F223481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171" y="1633953"/>
            <a:ext cx="4999375" cy="482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95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560545" cy="6108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Preprocessing</a:t>
            </a:r>
            <a:br>
              <a:rPr lang="en-US" b="1" dirty="0"/>
            </a:br>
            <a:r>
              <a:rPr lang="en-US" b="1" dirty="0"/>
              <a:t>1) </a:t>
            </a:r>
            <a:r>
              <a:rPr lang="en-US" b="1" dirty="0" err="1"/>
              <a:t>Nettoyage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16747" y="1936197"/>
            <a:ext cx="7164278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fr-FR" dirty="0"/>
              <a:t>On retire les bâtiments dont le </a:t>
            </a:r>
            <a:r>
              <a:rPr lang="fr-FR" dirty="0" err="1"/>
              <a:t>SiteEnergyUseWN</a:t>
            </a:r>
            <a:r>
              <a:rPr lang="fr-FR" dirty="0"/>
              <a:t>(</a:t>
            </a:r>
            <a:r>
              <a:rPr lang="fr-FR" dirty="0" err="1"/>
              <a:t>kBtu</a:t>
            </a:r>
            <a:r>
              <a:rPr lang="fr-FR" dirty="0"/>
              <a:t>) ou </a:t>
            </a:r>
            <a:r>
              <a:rPr lang="fr-FR" dirty="0" err="1"/>
              <a:t>TotalGHGEmissions</a:t>
            </a:r>
            <a:r>
              <a:rPr lang="fr-FR" dirty="0"/>
              <a:t> est supérieur au quantile 0.995 ou inférieur au quantile 0.05</a:t>
            </a:r>
          </a:p>
          <a:p>
            <a:pPr marL="285750" indent="-285750">
              <a:buFontTx/>
              <a:buChar char="-"/>
            </a:pPr>
            <a:r>
              <a:rPr lang="fr-FR" dirty="0"/>
              <a:t>=&gt;&gt; On retire 0.5% des bâtiments aux extrémités.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Avant :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Après :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EEE833F-698A-2E85-52D1-FCB325A49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24" y="3682107"/>
            <a:ext cx="7898444" cy="98527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9A5AEF-7BEF-C538-1B37-CCF242B5A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77" y="5006756"/>
            <a:ext cx="7834791" cy="81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83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317984" y="2953487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8C6D98D-011F-27E2-4661-8421765594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44" r="13956" b="5501"/>
          <a:stretch/>
        </p:blipFill>
        <p:spPr>
          <a:xfrm>
            <a:off x="3352801" y="99172"/>
            <a:ext cx="8839199" cy="6480699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4914F38-638F-BD88-8B47-E605EC18F103}"/>
              </a:ext>
            </a:extLst>
          </p:cNvPr>
          <p:cNvSpPr txBox="1">
            <a:spLocks/>
          </p:cNvSpPr>
          <p:nvPr/>
        </p:nvSpPr>
        <p:spPr>
          <a:xfrm>
            <a:off x="317984" y="2289363"/>
            <a:ext cx="3756866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fr-FR" sz="1400" dirty="0"/>
              <a:t>Variables peu corrélées aux </a:t>
            </a:r>
            <a:r>
              <a:rPr lang="fr-FR" sz="1400" dirty="0" err="1"/>
              <a:t>targets</a:t>
            </a:r>
            <a:r>
              <a:rPr lang="fr-FR" sz="1400" dirty="0"/>
              <a:t> (</a:t>
            </a:r>
            <a:r>
              <a:rPr lang="fr-FR" sz="1400" dirty="0" err="1"/>
              <a:t>NumberofBuildings</a:t>
            </a:r>
            <a:r>
              <a:rPr lang="fr-FR" sz="1400" dirty="0"/>
              <a:t>)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Variables très corrélées entre elles ; ex : </a:t>
            </a:r>
            <a:r>
              <a:rPr lang="fr-FR" sz="1400" dirty="0" err="1"/>
              <a:t>PropertyGFATotal</a:t>
            </a:r>
            <a:r>
              <a:rPr lang="fr-FR" sz="1400" dirty="0"/>
              <a:t> / </a:t>
            </a:r>
            <a:r>
              <a:rPr lang="fr-FR" sz="1400" dirty="0" err="1"/>
              <a:t>PropertyGFAParking</a:t>
            </a:r>
            <a:r>
              <a:rPr lang="fr-FR" sz="1400" dirty="0"/>
              <a:t> / </a:t>
            </a:r>
            <a:r>
              <a:rPr lang="fr-FR" sz="1400" dirty="0" err="1"/>
              <a:t>PropertyGFABuilding</a:t>
            </a:r>
            <a:r>
              <a:rPr lang="fr-FR" sz="1400" dirty="0"/>
              <a:t>(s)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Suppression variables redondantes (kWh / </a:t>
            </a:r>
            <a:r>
              <a:rPr lang="fr-FR" sz="1400" dirty="0" err="1"/>
              <a:t>kBtu</a:t>
            </a:r>
            <a:r>
              <a:rPr lang="fr-FR" sz="1400" dirty="0"/>
              <a:t> / </a:t>
            </a:r>
            <a:r>
              <a:rPr lang="fr-FR" sz="1400" dirty="0" err="1"/>
              <a:t>therms</a:t>
            </a:r>
            <a:r>
              <a:rPr lang="fr-FR" sz="1400" dirty="0"/>
              <a:t>)</a:t>
            </a:r>
          </a:p>
          <a:p>
            <a:pPr marL="285750" indent="-285750">
              <a:buFontTx/>
              <a:buChar char="-"/>
            </a:pPr>
            <a:r>
              <a:rPr lang="fr-FR" sz="1400" dirty="0"/>
              <a:t>Suppression variables liées aux </a:t>
            </a:r>
            <a:r>
              <a:rPr lang="fr-FR" sz="1400" dirty="0" err="1"/>
              <a:t>targets</a:t>
            </a:r>
            <a:r>
              <a:rPr lang="fr-FR" sz="1400" dirty="0"/>
              <a:t> (</a:t>
            </a:r>
            <a:r>
              <a:rPr lang="fr-FR" sz="1400" dirty="0" err="1"/>
              <a:t>Electricity</a:t>
            </a:r>
            <a:r>
              <a:rPr lang="fr-FR" sz="1400" dirty="0"/>
              <a:t>, </a:t>
            </a:r>
            <a:r>
              <a:rPr lang="fr-FR" sz="1400" dirty="0" err="1"/>
              <a:t>NaturalGas</a:t>
            </a:r>
            <a:r>
              <a:rPr lang="fr-FR" sz="1400" dirty="0"/>
              <a:t>, </a:t>
            </a:r>
            <a:r>
              <a:rPr lang="fr-FR" sz="1400" dirty="0" err="1"/>
              <a:t>SiteEUI</a:t>
            </a:r>
            <a:r>
              <a:rPr lang="fr-FR" sz="1400" dirty="0"/>
              <a:t>(</a:t>
            </a:r>
            <a:r>
              <a:rPr lang="fr-FR" sz="1400" dirty="0" err="1"/>
              <a:t>kBtu</a:t>
            </a:r>
            <a:r>
              <a:rPr lang="fr-FR" sz="1400" dirty="0"/>
              <a:t>/</a:t>
            </a:r>
            <a:r>
              <a:rPr lang="fr-FR" sz="1400" dirty="0" err="1"/>
              <a:t>sq</a:t>
            </a:r>
            <a:r>
              <a:rPr lang="fr-FR" sz="1400" dirty="0"/>
              <a:t>), …)</a:t>
            </a:r>
          </a:p>
          <a:p>
            <a:pPr marL="285750" indent="-285750">
              <a:buFontTx/>
              <a:buChar char="-"/>
            </a:pPr>
            <a:r>
              <a:rPr lang="fr-FR" sz="1400" dirty="0" err="1"/>
              <a:t>Targets</a:t>
            </a:r>
            <a:r>
              <a:rPr lang="fr-FR" sz="1400" dirty="0"/>
              <a:t> : </a:t>
            </a:r>
            <a:r>
              <a:rPr lang="fr-FR" sz="1400" dirty="0" err="1"/>
              <a:t>TotalGHGEmissions</a:t>
            </a:r>
            <a:r>
              <a:rPr lang="fr-FR" sz="1400" dirty="0"/>
              <a:t> et </a:t>
            </a:r>
            <a:r>
              <a:rPr lang="fr-FR" sz="1400" dirty="0" err="1"/>
              <a:t>SiteEnergyUseWN</a:t>
            </a:r>
            <a:r>
              <a:rPr lang="fr-FR" sz="1400" dirty="0"/>
              <a:t>(</a:t>
            </a:r>
            <a:r>
              <a:rPr lang="fr-FR" sz="1400" dirty="0" err="1"/>
              <a:t>kBtu</a:t>
            </a:r>
            <a:r>
              <a:rPr lang="fr-FR" sz="1400" dirty="0"/>
              <a:t>)</a:t>
            </a:r>
          </a:p>
          <a:p>
            <a:endParaRPr lang="fr-FR"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59" y="185765"/>
            <a:ext cx="4568558" cy="177153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Preprocessing</a:t>
            </a:r>
            <a:br>
              <a:rPr lang="en-US" b="1" dirty="0"/>
            </a:br>
            <a:r>
              <a:rPr lang="en-US" b="1" dirty="0"/>
              <a:t>2) </a:t>
            </a:r>
            <a:r>
              <a:rPr lang="en-US" b="1" dirty="0" err="1"/>
              <a:t>Analyse</a:t>
            </a:r>
            <a:r>
              <a:rPr lang="en-US" b="1" dirty="0"/>
              <a:t> </a:t>
            </a:r>
            <a:r>
              <a:rPr lang="en-US" b="1" dirty="0" err="1"/>
              <a:t>exploratoire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38988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84" y="1678500"/>
            <a:ext cx="4568558" cy="6108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Preprocessing</a:t>
            </a:r>
            <a:br>
              <a:rPr lang="en-US" b="1" dirty="0"/>
            </a:br>
            <a:r>
              <a:rPr lang="en-US" b="1" dirty="0"/>
              <a:t>2) </a:t>
            </a:r>
            <a:r>
              <a:rPr lang="en-US" b="1" dirty="0" err="1"/>
              <a:t>Analyse</a:t>
            </a:r>
            <a:r>
              <a:rPr lang="en-US" b="1" dirty="0"/>
              <a:t> </a:t>
            </a:r>
            <a:r>
              <a:rPr lang="en-US" b="1" dirty="0" err="1"/>
              <a:t>exploratoire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317984" y="2552762"/>
            <a:ext cx="4342793" cy="312006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On veut garder des variables structurelles des bâtiments qui sont : </a:t>
            </a:r>
          </a:p>
          <a:p>
            <a:pPr marL="285750" indent="-285750">
              <a:buFontTx/>
              <a:buChar char="-"/>
            </a:pPr>
            <a:r>
              <a:rPr lang="fr-FR" dirty="0"/>
              <a:t>peu corrélées entre elles </a:t>
            </a:r>
          </a:p>
          <a:p>
            <a:pPr marL="285750" indent="-285750">
              <a:buFontTx/>
              <a:buChar char="-"/>
            </a:pPr>
            <a:r>
              <a:rPr lang="fr-FR" dirty="0"/>
              <a:t>et très corrélées aux variables à prédire (</a:t>
            </a:r>
            <a:r>
              <a:rPr lang="fr-FR" dirty="0" err="1"/>
              <a:t>SiteEnergyUseWN</a:t>
            </a:r>
            <a:r>
              <a:rPr lang="fr-FR" dirty="0"/>
              <a:t>(</a:t>
            </a:r>
            <a:r>
              <a:rPr lang="fr-FR" dirty="0" err="1"/>
              <a:t>kBtu</a:t>
            </a:r>
            <a:r>
              <a:rPr lang="fr-FR" dirty="0"/>
              <a:t>) et </a:t>
            </a:r>
            <a:r>
              <a:rPr lang="fr-FR" dirty="0" err="1"/>
              <a:t>TotalGHGEmissions</a:t>
            </a: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Au final, on ne garde pas </a:t>
            </a:r>
            <a:r>
              <a:rPr lang="fr-FR" dirty="0" err="1"/>
              <a:t>NoumberofBuildings</a:t>
            </a:r>
            <a:r>
              <a:rPr lang="fr-FR" dirty="0"/>
              <a:t>, </a:t>
            </a:r>
            <a:r>
              <a:rPr lang="fr-FR" dirty="0" err="1"/>
              <a:t>PropertyGFAParking</a:t>
            </a:r>
            <a:r>
              <a:rPr lang="fr-FR" dirty="0"/>
              <a:t> et </a:t>
            </a:r>
            <a:r>
              <a:rPr lang="fr-FR" dirty="0" err="1"/>
              <a:t>YearSinceBuilt</a:t>
            </a:r>
            <a:r>
              <a:rPr lang="fr-FR" dirty="0"/>
              <a:t> (les prédictions ont été testées avec et sans ces </a:t>
            </a:r>
            <a:r>
              <a:rPr lang="fr-FR" dirty="0" err="1"/>
              <a:t>features</a:t>
            </a:r>
            <a:r>
              <a:rPr lang="fr-FR" dirty="0"/>
              <a:t>).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76FB05-3057-54B0-5F60-6B8912A3F5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17" t="4401" r="30970" b="7667"/>
          <a:stretch/>
        </p:blipFill>
        <p:spPr>
          <a:xfrm>
            <a:off x="5246703" y="357325"/>
            <a:ext cx="6853561" cy="603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387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523" y="715337"/>
            <a:ext cx="5858477" cy="6108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Preprocessing</a:t>
            </a:r>
            <a:br>
              <a:rPr lang="en-US" b="1" dirty="0"/>
            </a:br>
            <a:r>
              <a:rPr lang="en-US" b="1" dirty="0"/>
              <a:t>2) </a:t>
            </a:r>
            <a:r>
              <a:rPr lang="en-US" b="1" dirty="0" err="1"/>
              <a:t>Analyse</a:t>
            </a:r>
            <a:r>
              <a:rPr lang="en-US" b="1" dirty="0"/>
              <a:t> </a:t>
            </a:r>
            <a:r>
              <a:rPr lang="en-US" b="1" dirty="0" err="1"/>
              <a:t>exploratoire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371249" y="1564315"/>
            <a:ext cx="6038429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u="sng" dirty="0"/>
              <a:t>Stratégie</a:t>
            </a:r>
            <a:r>
              <a:rPr lang="fr-FR" dirty="0"/>
              <a:t> :</a:t>
            </a:r>
          </a:p>
          <a:p>
            <a:pPr marL="285750" indent="-285750">
              <a:buFontTx/>
              <a:buChar char="-"/>
            </a:pPr>
            <a:r>
              <a:rPr lang="fr-FR" dirty="0"/>
              <a:t>Préparation d’un </a:t>
            </a:r>
            <a:r>
              <a:rPr lang="fr-FR" dirty="0" err="1"/>
              <a:t>dataset</a:t>
            </a:r>
            <a:r>
              <a:rPr lang="fr-FR" dirty="0"/>
              <a:t> d’entraînement de de test pour prédire « Log-</a:t>
            </a:r>
            <a:r>
              <a:rPr lang="fr-FR" dirty="0" err="1"/>
              <a:t>SiteEnergyUseWN</a:t>
            </a:r>
            <a:r>
              <a:rPr lang="fr-FR" dirty="0"/>
              <a:t>(</a:t>
            </a:r>
            <a:r>
              <a:rPr lang="fr-FR" dirty="0" err="1"/>
              <a:t>kBtu</a:t>
            </a:r>
            <a:r>
              <a:rPr lang="fr-FR" dirty="0"/>
              <a:t>) » </a:t>
            </a:r>
          </a:p>
          <a:p>
            <a:r>
              <a:rPr lang="fr-FR" b="1" dirty="0" err="1"/>
              <a:t>Ouput</a:t>
            </a:r>
            <a:r>
              <a:rPr lang="fr-FR" dirty="0"/>
              <a:t> : train_energy.csv et test_energy.csv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Préparation d’un </a:t>
            </a:r>
            <a:r>
              <a:rPr lang="fr-FR" dirty="0" err="1"/>
              <a:t>dataset</a:t>
            </a:r>
            <a:r>
              <a:rPr lang="fr-FR" dirty="0"/>
              <a:t> d’entraînement de de test pour prédire « Log-</a:t>
            </a:r>
            <a:r>
              <a:rPr lang="fr-FR" dirty="0" err="1"/>
              <a:t>TotalGHGEmissions</a:t>
            </a:r>
            <a:r>
              <a:rPr lang="fr-FR" dirty="0"/>
              <a:t> »</a:t>
            </a:r>
          </a:p>
          <a:p>
            <a:r>
              <a:rPr lang="fr-FR" b="1" dirty="0" err="1"/>
              <a:t>Ouput</a:t>
            </a:r>
            <a:r>
              <a:rPr lang="fr-FR" dirty="0"/>
              <a:t> : train_CO2.csv et test_CO2.csv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Préparation d’un </a:t>
            </a:r>
            <a:r>
              <a:rPr lang="fr-FR" dirty="0" err="1"/>
              <a:t>dataset</a:t>
            </a:r>
            <a:r>
              <a:rPr lang="fr-FR" dirty="0"/>
              <a:t> d’entraînement de de test pour prédire « Log-</a:t>
            </a:r>
            <a:r>
              <a:rPr lang="fr-FR" dirty="0" err="1"/>
              <a:t>TotalGHGEmissions</a:t>
            </a:r>
            <a:r>
              <a:rPr lang="fr-FR" dirty="0"/>
              <a:t> » avec l’</a:t>
            </a:r>
            <a:r>
              <a:rPr lang="fr-FR" dirty="0" err="1"/>
              <a:t>ENERGYSTARScore</a:t>
            </a:r>
            <a:endParaRPr lang="fr-FR" dirty="0"/>
          </a:p>
          <a:p>
            <a:r>
              <a:rPr lang="fr-FR" b="1" dirty="0" err="1"/>
              <a:t>Ouput</a:t>
            </a:r>
            <a:r>
              <a:rPr lang="fr-FR" dirty="0"/>
              <a:t> : train_ENERGYSTARScore.csv et test_ENERGYSTARScore.csv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7A10AAE-6E96-6A27-7531-95CEF457E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8129"/>
            <a:ext cx="5858477" cy="317422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2B36BB2-4CE8-FE9C-C98E-0BA787079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619" y="3416820"/>
            <a:ext cx="5627858" cy="316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99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CBAD8730-86EF-45AE-2FC4-8B8DBC348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265" y="-2832"/>
            <a:ext cx="4242833" cy="397332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6DF88DE-415B-2729-5413-F18A962DA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02" y="2567493"/>
            <a:ext cx="6669860" cy="42905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84" y="723646"/>
            <a:ext cx="6384657" cy="6108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Preprocessing</a:t>
            </a:r>
            <a:br>
              <a:rPr lang="en-US" b="1" dirty="0"/>
            </a:br>
            <a:r>
              <a:rPr lang="en-US" b="1" dirty="0"/>
              <a:t>2) </a:t>
            </a:r>
            <a:r>
              <a:rPr lang="en-US" b="1" dirty="0" err="1"/>
              <a:t>Analyse</a:t>
            </a:r>
            <a:r>
              <a:rPr lang="en-US" b="1" dirty="0"/>
              <a:t> </a:t>
            </a:r>
            <a:r>
              <a:rPr lang="en-US" b="1" dirty="0" err="1"/>
              <a:t>exploratoire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317984" y="1450203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Distribution du taux de CO2 en fonction des variables catégorielles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BA5E571-D112-53DA-D764-08127628A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4932" y="2847050"/>
            <a:ext cx="2027068" cy="395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49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59EC5627-39C8-1D0B-D3E8-625914584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2473" y="2655298"/>
            <a:ext cx="1911665" cy="414587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051353C-76B8-6CA6-7CF1-D0B12E59C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206" y="0"/>
            <a:ext cx="4240359" cy="403843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259119B-B383-8304-F850-4D43CAE57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75" y="2677843"/>
            <a:ext cx="6384657" cy="41801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84" y="723646"/>
            <a:ext cx="6384657" cy="6108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Preprocessing</a:t>
            </a:r>
            <a:br>
              <a:rPr lang="en-US" b="1" dirty="0"/>
            </a:br>
            <a:r>
              <a:rPr lang="en-US" b="1" dirty="0"/>
              <a:t>2) </a:t>
            </a:r>
            <a:r>
              <a:rPr lang="en-US" b="1" dirty="0" err="1"/>
              <a:t>Analyse</a:t>
            </a:r>
            <a:r>
              <a:rPr lang="en-US" b="1" dirty="0"/>
              <a:t> </a:t>
            </a:r>
            <a:r>
              <a:rPr lang="en-US" b="1" dirty="0" err="1"/>
              <a:t>exploratoire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317984" y="1450203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Distribution de l’énergie totale en fonction des variables catégorielles</a:t>
            </a:r>
          </a:p>
        </p:txBody>
      </p:sp>
    </p:spTree>
    <p:extLst>
      <p:ext uri="{BB962C8B-B14F-4D97-AF65-F5344CB8AC3E}">
        <p14:creationId xmlns:p14="http://schemas.microsoft.com/office/powerpoint/2010/main" val="2530399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84" y="723646"/>
            <a:ext cx="6384657" cy="6108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Preprocessing</a:t>
            </a:r>
            <a:br>
              <a:rPr lang="en-US" b="1" dirty="0"/>
            </a:br>
            <a:r>
              <a:rPr lang="en-US" b="1" dirty="0"/>
              <a:t>2) </a:t>
            </a:r>
            <a:r>
              <a:rPr lang="en-US" b="1" dirty="0" err="1"/>
              <a:t>Analyse</a:t>
            </a:r>
            <a:r>
              <a:rPr lang="en-US" b="1" dirty="0"/>
              <a:t> </a:t>
            </a:r>
            <a:r>
              <a:rPr lang="en-US" b="1" dirty="0" err="1"/>
              <a:t>exploratoire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5983550" y="126211"/>
            <a:ext cx="5890466" cy="140840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Avant transformation logarithmique</a:t>
            </a:r>
          </a:p>
          <a:p>
            <a:endParaRPr lang="fr-FR" dirty="0"/>
          </a:p>
          <a:p>
            <a:r>
              <a:rPr lang="fr-FR" dirty="0"/>
              <a:t>Courbes de densité de toutes les variables numériques</a:t>
            </a:r>
          </a:p>
          <a:p>
            <a:r>
              <a:rPr lang="fr-FR" dirty="0"/>
              <a:t>On veut avoir une distribution normale (coefficient de </a:t>
            </a:r>
            <a:r>
              <a:rPr lang="fr-FR" dirty="0" err="1"/>
              <a:t>Skewness</a:t>
            </a:r>
            <a:r>
              <a:rPr lang="fr-FR" dirty="0"/>
              <a:t> &lt; 2)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413DD3-C284-E114-CF6D-B011E62AE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28" y="1647987"/>
            <a:ext cx="8840310" cy="493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32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84" y="667162"/>
            <a:ext cx="6384657" cy="6108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Preprocessing</a:t>
            </a:r>
            <a:br>
              <a:rPr lang="en-US" b="1" dirty="0"/>
            </a:br>
            <a:r>
              <a:rPr lang="en-US" b="1" dirty="0"/>
              <a:t>2) </a:t>
            </a:r>
            <a:r>
              <a:rPr lang="en-US" b="1" dirty="0" err="1"/>
              <a:t>Analyse</a:t>
            </a:r>
            <a:r>
              <a:rPr lang="en-US" b="1" dirty="0"/>
              <a:t> </a:t>
            </a:r>
            <a:r>
              <a:rPr lang="en-US" b="1" dirty="0" err="1"/>
              <a:t>exploratoire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6702641" y="544681"/>
            <a:ext cx="4944414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Avant transformation logarithmique</a:t>
            </a:r>
          </a:p>
          <a:p>
            <a:r>
              <a:rPr lang="fr-FR" dirty="0"/>
              <a:t>Toutes les variables dont </a:t>
            </a:r>
            <a:r>
              <a:rPr lang="fr-FR" dirty="0" err="1"/>
              <a:t>skewness</a:t>
            </a:r>
            <a:r>
              <a:rPr lang="fr-FR" dirty="0"/>
              <a:t> &gt; 2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B055D92-77FB-5BFD-5B6F-6396541F12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9"/>
          <a:stretch/>
        </p:blipFill>
        <p:spPr>
          <a:xfrm>
            <a:off x="430012" y="1493294"/>
            <a:ext cx="9417435" cy="530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66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95" y="439911"/>
            <a:ext cx="4941477" cy="610863"/>
          </a:xfrm>
        </p:spPr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C6698-132B-1143-A2A9-00A97D9572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95838" y="1541017"/>
            <a:ext cx="2133600" cy="205837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A5D8C-0134-F046-A548-3465F8177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524" y="2240057"/>
            <a:ext cx="2133600" cy="369332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fr-FR" dirty="0"/>
              <a:t>Problématique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Présentation</a:t>
            </a:r>
            <a:r>
              <a:rPr lang="en-US" dirty="0"/>
              <a:t> du jeu de </a:t>
            </a:r>
            <a:r>
              <a:rPr lang="en-US" dirty="0" err="1"/>
              <a:t>données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015C52-08ED-464E-B7E8-24892D9C13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48709" y="1538427"/>
            <a:ext cx="2533572" cy="205837"/>
          </a:xfrm>
        </p:spPr>
        <p:txBody>
          <a:bodyPr/>
          <a:lstStyle/>
          <a:p>
            <a:r>
              <a:rPr lang="en-US" dirty="0"/>
              <a:t>1. Preprocessing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79C7D4-91CF-6443-91D5-65DC860B40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48709" y="2211544"/>
            <a:ext cx="3275873" cy="369332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err="1"/>
              <a:t>Nettoyage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Analyse</a:t>
            </a:r>
            <a:r>
              <a:rPr lang="en-US" dirty="0"/>
              <a:t> </a:t>
            </a:r>
            <a:r>
              <a:rPr lang="en-US" dirty="0" err="1"/>
              <a:t>exploratoire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Feature engineering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2B0C1D-C221-7C47-B7D6-77E7BDB417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4455" y="3839573"/>
            <a:ext cx="2627789" cy="268405"/>
          </a:xfrm>
        </p:spPr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Modélisation</a:t>
            </a:r>
            <a:r>
              <a:rPr lang="en-US" dirty="0"/>
              <a:t> </a:t>
            </a:r>
            <a:r>
              <a:rPr lang="en-US" dirty="0" err="1"/>
              <a:t>Energie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1C152D-1AA6-9242-B5C9-B06EEE4F96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3939" y="4575258"/>
            <a:ext cx="3484770" cy="197747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Baseline : Dummy, </a:t>
            </a:r>
            <a:r>
              <a:rPr lang="en-US" dirty="0" err="1"/>
              <a:t>Régression</a:t>
            </a:r>
            <a:r>
              <a:rPr lang="en-US" dirty="0"/>
              <a:t> </a:t>
            </a:r>
            <a:r>
              <a:rPr lang="en-US" dirty="0" err="1"/>
              <a:t>Linéaire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Modèles</a:t>
            </a:r>
            <a:r>
              <a:rPr lang="en-US" dirty="0"/>
              <a:t> </a:t>
            </a:r>
            <a:r>
              <a:rPr lang="en-US" dirty="0" err="1"/>
              <a:t>linéaires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Méthodes</a:t>
            </a:r>
            <a:r>
              <a:rPr lang="en-US" dirty="0"/>
              <a:t> </a:t>
            </a:r>
            <a:r>
              <a:rPr lang="en-US" dirty="0" err="1"/>
              <a:t>ensemblistes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Optimisation</a:t>
            </a:r>
            <a:r>
              <a:rPr lang="en-US" dirty="0"/>
              <a:t> des </a:t>
            </a:r>
            <a:r>
              <a:rPr lang="en-US" dirty="0" err="1"/>
              <a:t>hyperparamètres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Evaluation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BD3932-D1D0-1045-BD96-8B26F11B85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48709" y="3839573"/>
            <a:ext cx="2432958" cy="205837"/>
          </a:xfrm>
        </p:spPr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Modélisation</a:t>
            </a:r>
            <a:r>
              <a:rPr lang="en-US" dirty="0"/>
              <a:t> CO2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FB4732-AB07-C54D-AF44-F8ADB6D2B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48709" y="4144505"/>
            <a:ext cx="2729423" cy="2408232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Baseline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Modèles</a:t>
            </a:r>
            <a:r>
              <a:rPr lang="en-US" dirty="0"/>
              <a:t> </a:t>
            </a:r>
            <a:r>
              <a:rPr lang="en-US" dirty="0" err="1"/>
              <a:t>linéaires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Méthodes</a:t>
            </a:r>
            <a:r>
              <a:rPr lang="en-US" dirty="0"/>
              <a:t> </a:t>
            </a:r>
            <a:r>
              <a:rPr lang="en-US" dirty="0" err="1"/>
              <a:t>ensemblistes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Optimisation</a:t>
            </a:r>
            <a:r>
              <a:rPr lang="en-US" dirty="0"/>
              <a:t> des </a:t>
            </a:r>
            <a:r>
              <a:rPr lang="en-US" dirty="0" err="1"/>
              <a:t>hyperparamètres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Evaluation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115086E-2AC3-4F4D-8F85-104CFA64FE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78132" y="3835065"/>
            <a:ext cx="2129245" cy="205837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247A08-A350-EF44-9F10-FC72B54666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26275" y="4575258"/>
            <a:ext cx="2432958" cy="369332"/>
          </a:xfrm>
        </p:spPr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Intêret</a:t>
            </a:r>
            <a:r>
              <a:rPr lang="en-US" dirty="0"/>
              <a:t> de </a:t>
            </a:r>
            <a:r>
              <a:rPr lang="en-US" dirty="0" err="1"/>
              <a:t>l’Energy</a:t>
            </a:r>
            <a:r>
              <a:rPr lang="en-US" dirty="0"/>
              <a:t> Star Score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29469AE-B59A-AA41-9085-106D011808F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60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84" y="667162"/>
            <a:ext cx="7325690" cy="6108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Preprocessing</a:t>
            </a:r>
            <a:br>
              <a:rPr lang="en-US" b="1" dirty="0"/>
            </a:br>
            <a:r>
              <a:rPr lang="en-US" b="1" dirty="0"/>
              <a:t>2) </a:t>
            </a:r>
            <a:r>
              <a:rPr lang="en-US" b="1" dirty="0" err="1"/>
              <a:t>Analyse</a:t>
            </a:r>
            <a:r>
              <a:rPr lang="en-US" b="1" dirty="0"/>
              <a:t> </a:t>
            </a:r>
            <a:r>
              <a:rPr lang="en-US" b="1" dirty="0" err="1"/>
              <a:t>exploratoire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6702641" y="544681"/>
            <a:ext cx="4944414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Après transformation logarithmique si </a:t>
            </a:r>
            <a:r>
              <a:rPr lang="fr-FR" dirty="0" err="1"/>
              <a:t>skewness</a:t>
            </a:r>
            <a:r>
              <a:rPr lang="fr-FR" dirty="0"/>
              <a:t> &gt; 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4E7A52D-6DAD-5119-1F88-318E4EE21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84" y="1274353"/>
            <a:ext cx="9364324" cy="558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168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84" y="667162"/>
            <a:ext cx="7325690" cy="6108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Preprocessing</a:t>
            </a:r>
            <a:br>
              <a:rPr lang="en-US" b="1" dirty="0"/>
            </a:br>
            <a:r>
              <a:rPr lang="en-US" b="1" dirty="0"/>
              <a:t>2) </a:t>
            </a:r>
            <a:r>
              <a:rPr lang="en-US" b="1" dirty="0" err="1"/>
              <a:t>Analyse</a:t>
            </a:r>
            <a:r>
              <a:rPr lang="en-US" b="1" dirty="0"/>
              <a:t> </a:t>
            </a:r>
            <a:r>
              <a:rPr lang="en-US" b="1" dirty="0" err="1"/>
              <a:t>exploratoire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6702641" y="544681"/>
            <a:ext cx="4944414" cy="91125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Distribution des variables à prédire après transformation logarithmique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9DEE7FB-030F-A3D5-F74E-D6FDAAB34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0" y="1727168"/>
            <a:ext cx="5815231" cy="31519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F410FAB-8054-812A-395D-EE7055A2E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27169"/>
            <a:ext cx="5815232" cy="310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64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1F267AD-EE8E-C62E-474B-BCABD1DD7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81" y="1593819"/>
            <a:ext cx="8316758" cy="34282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197" y="666000"/>
            <a:ext cx="7560545" cy="6108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Preprocessing</a:t>
            </a:r>
            <a:br>
              <a:rPr lang="en-US" b="1" dirty="0"/>
            </a:br>
            <a:r>
              <a:rPr lang="en-US" b="1" dirty="0"/>
              <a:t>3) Feature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5087707" y="3943905"/>
            <a:ext cx="5542070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rgbClr val="000000"/>
                </a:solidFill>
                <a:latin typeface="var(--jp-content-font-family)"/>
              </a:rPr>
              <a:t>On </a:t>
            </a:r>
            <a:r>
              <a:rPr lang="en-US" dirty="0" err="1">
                <a:solidFill>
                  <a:srgbClr val="000000"/>
                </a:solidFill>
                <a:latin typeface="var(--jp-content-font-family)"/>
              </a:rPr>
              <a:t>standardise</a:t>
            </a:r>
            <a:r>
              <a:rPr lang="en-US" dirty="0">
                <a:solidFill>
                  <a:srgbClr val="000000"/>
                </a:solidFill>
                <a:latin typeface="var(--jp-content-font-family)"/>
              </a:rPr>
              <a:t> les features </a:t>
            </a:r>
            <a:r>
              <a:rPr lang="en-US" dirty="0" err="1">
                <a:solidFill>
                  <a:srgbClr val="000000"/>
                </a:solidFill>
                <a:latin typeface="var(--jp-content-font-family)"/>
              </a:rPr>
              <a:t>utilisées</a:t>
            </a:r>
            <a:r>
              <a:rPr lang="en-US" dirty="0">
                <a:solidFill>
                  <a:srgbClr val="000000"/>
                </a:solidFill>
                <a:latin typeface="var(--jp-content-font-family)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ar(--jp-content-font-family)"/>
              </a:rPr>
              <a:t>en</a:t>
            </a:r>
            <a:r>
              <a:rPr lang="en-US" dirty="0">
                <a:solidFill>
                  <a:srgbClr val="000000"/>
                </a:solidFill>
                <a:latin typeface="var(--jp-content-font-family)"/>
              </a:rPr>
              <a:t> entrée.</a:t>
            </a:r>
          </a:p>
          <a:p>
            <a:pPr algn="l"/>
            <a:r>
              <a:rPr lang="en-US" dirty="0" err="1">
                <a:solidFill>
                  <a:srgbClr val="000000"/>
                </a:solidFill>
                <a:latin typeface="var(--jp-content-font-family)"/>
              </a:rPr>
              <a:t>Standardiser</a:t>
            </a:r>
            <a:r>
              <a:rPr lang="en-US" dirty="0">
                <a:solidFill>
                  <a:srgbClr val="000000"/>
                </a:solidFill>
                <a:latin typeface="var(--jp-content-font-family)"/>
              </a:rPr>
              <a:t> : Moyenne = 0, variance / </a:t>
            </a:r>
            <a:r>
              <a:rPr lang="en-US" dirty="0" err="1">
                <a:solidFill>
                  <a:srgbClr val="000000"/>
                </a:solidFill>
                <a:latin typeface="var(--jp-content-font-family)"/>
              </a:rPr>
              <a:t>écart</a:t>
            </a:r>
            <a:r>
              <a:rPr lang="en-US" dirty="0">
                <a:solidFill>
                  <a:srgbClr val="000000"/>
                </a:solidFill>
                <a:latin typeface="var(--jp-content-font-family)"/>
              </a:rPr>
              <a:t>-type = 1.</a:t>
            </a:r>
          </a:p>
          <a:p>
            <a:pPr algn="l"/>
            <a:r>
              <a:rPr lang="en-US" i="0" dirty="0">
                <a:solidFill>
                  <a:srgbClr val="000000"/>
                </a:solidFill>
                <a:effectLst/>
                <a:latin typeface="var(--jp-content-font-family)"/>
              </a:rPr>
              <a:t>Importa</a:t>
            </a:r>
            <a:r>
              <a:rPr lang="en-US" dirty="0">
                <a:solidFill>
                  <a:srgbClr val="000000"/>
                </a:solidFill>
                <a:latin typeface="var(--jp-content-font-family)"/>
              </a:rPr>
              <a:t>nt pour la </a:t>
            </a:r>
            <a:r>
              <a:rPr lang="en-US" dirty="0" err="1">
                <a:solidFill>
                  <a:srgbClr val="000000"/>
                </a:solidFill>
                <a:latin typeface="var(--jp-content-font-family)"/>
              </a:rPr>
              <a:t>Régression</a:t>
            </a:r>
            <a:r>
              <a:rPr lang="en-US" dirty="0">
                <a:solidFill>
                  <a:srgbClr val="000000"/>
                </a:solidFill>
                <a:latin typeface="var(--jp-content-font-family)"/>
              </a:rPr>
              <a:t> Ridge : </a:t>
            </a:r>
            <a:r>
              <a:rPr lang="fr-FR" dirty="0">
                <a:solidFill>
                  <a:srgbClr val="000000"/>
                </a:solidFill>
                <a:latin typeface="var(--jp-content-font-family)"/>
              </a:rPr>
              <a:t>l'échelle de la plage des valeurs prises par les différentes variables a un impact sur le résultat de la régression </a:t>
            </a:r>
            <a:r>
              <a:rPr lang="fr-FR" dirty="0" err="1">
                <a:solidFill>
                  <a:srgbClr val="000000"/>
                </a:solidFill>
                <a:latin typeface="var(--jp-content-font-family)"/>
              </a:rPr>
              <a:t>ridge</a:t>
            </a:r>
            <a:r>
              <a:rPr lang="fr-FR" dirty="0">
                <a:solidFill>
                  <a:srgbClr val="000000"/>
                </a:solidFill>
                <a:latin typeface="var(--jp-content-font-family)"/>
              </a:rPr>
              <a:t>.</a:t>
            </a:r>
            <a:endParaRPr lang="en-US" dirty="0">
              <a:solidFill>
                <a:srgbClr val="000000"/>
              </a:solidFill>
              <a:latin typeface="var(--jp-content-font-family)"/>
            </a:endParaRP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var(--jp-content-font-family)"/>
            </a:endParaRPr>
          </a:p>
          <a:p>
            <a:b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</a:br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353B38C-1153-E371-FD5B-41F514E0E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4997574"/>
            <a:ext cx="3771900" cy="838200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03A301B-0AB4-33B4-3E53-3A777A2EDC79}"/>
              </a:ext>
            </a:extLst>
          </p:cNvPr>
          <p:cNvSpPr txBox="1">
            <a:spLocks/>
          </p:cNvSpPr>
          <p:nvPr/>
        </p:nvSpPr>
        <p:spPr>
          <a:xfrm>
            <a:off x="6096000" y="545237"/>
            <a:ext cx="5542070" cy="7952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err="1">
                <a:solidFill>
                  <a:srgbClr val="000000"/>
                </a:solidFill>
                <a:latin typeface="var(--jp-content-font-family)"/>
              </a:rPr>
              <a:t>Standardisation</a:t>
            </a:r>
            <a:r>
              <a:rPr lang="en-US" dirty="0">
                <a:solidFill>
                  <a:srgbClr val="000000"/>
                </a:solidFill>
                <a:latin typeface="var(--jp-content-font-family)"/>
              </a:rPr>
              <a:t> des variables </a:t>
            </a:r>
            <a:r>
              <a:rPr lang="en-US" dirty="0" err="1">
                <a:solidFill>
                  <a:srgbClr val="000000"/>
                </a:solidFill>
                <a:latin typeface="var(--jp-content-font-family)"/>
              </a:rPr>
              <a:t>numériques</a:t>
            </a:r>
            <a:r>
              <a:rPr lang="en-US" dirty="0">
                <a:solidFill>
                  <a:srgbClr val="000000"/>
                </a:solidFill>
                <a:latin typeface="var(--jp-content-font-family)"/>
              </a:rPr>
              <a:t> pour </a:t>
            </a:r>
            <a:r>
              <a:rPr lang="en-US" dirty="0" err="1">
                <a:solidFill>
                  <a:srgbClr val="000000"/>
                </a:solidFill>
                <a:latin typeface="var(--jp-content-font-family)"/>
              </a:rPr>
              <a:t>prédire</a:t>
            </a:r>
            <a:r>
              <a:rPr lang="en-US" dirty="0">
                <a:solidFill>
                  <a:srgbClr val="000000"/>
                </a:solidFill>
                <a:latin typeface="var(--jp-content-font-family)"/>
              </a:rPr>
              <a:t> la consummation </a:t>
            </a:r>
            <a:r>
              <a:rPr lang="en-US" dirty="0" err="1">
                <a:solidFill>
                  <a:srgbClr val="000000"/>
                </a:solidFill>
                <a:latin typeface="var(--jp-content-font-family)"/>
              </a:rPr>
              <a:t>totale</a:t>
            </a:r>
            <a:r>
              <a:rPr lang="en-US" dirty="0">
                <a:solidFill>
                  <a:srgbClr val="000000"/>
                </a:solidFill>
                <a:latin typeface="var(--jp-content-font-family)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ar(--jp-content-font-family)"/>
              </a:rPr>
              <a:t>en</a:t>
            </a:r>
            <a:r>
              <a:rPr lang="en-US" dirty="0">
                <a:solidFill>
                  <a:srgbClr val="000000"/>
                </a:solidFill>
                <a:latin typeface="var(--jp-content-font-family)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ar(--jp-content-font-family)"/>
              </a:rPr>
              <a:t>énergie</a:t>
            </a:r>
            <a:r>
              <a:rPr lang="en-US" dirty="0">
                <a:solidFill>
                  <a:srgbClr val="000000"/>
                </a:solidFill>
                <a:latin typeface="var(--jp-content-font-family)"/>
              </a:rPr>
              <a:t> et le CO2.</a:t>
            </a:r>
            <a:endParaRPr lang="en-US" b="0" i="0" dirty="0">
              <a:solidFill>
                <a:srgbClr val="000000"/>
              </a:solidFill>
              <a:effectLst/>
              <a:latin typeface="var(--jp-content-font-family)"/>
            </a:endParaRPr>
          </a:p>
          <a:p>
            <a:b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8209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197" y="666000"/>
            <a:ext cx="7560545" cy="6108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Preprocessing</a:t>
            </a:r>
            <a:br>
              <a:rPr lang="en-US" b="1" dirty="0"/>
            </a:br>
            <a:r>
              <a:rPr lang="en-US" b="1" dirty="0"/>
              <a:t>3) Feature Engineering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79308C0-A363-2C5E-4CBB-4F22BF4D0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72" y="1592413"/>
            <a:ext cx="8207591" cy="340628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6290570" y="707066"/>
            <a:ext cx="5542070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rgbClr val="000000"/>
                </a:solidFill>
                <a:latin typeface="var(--jp-content-font-family)"/>
              </a:rPr>
              <a:t>Standardisation</a:t>
            </a:r>
            <a:r>
              <a:rPr lang="en-US" dirty="0">
                <a:solidFill>
                  <a:srgbClr val="000000"/>
                </a:solidFill>
                <a:latin typeface="var(--jp-content-font-family)"/>
              </a:rPr>
              <a:t> des variables </a:t>
            </a:r>
            <a:r>
              <a:rPr lang="en-US" dirty="0" err="1">
                <a:solidFill>
                  <a:srgbClr val="000000"/>
                </a:solidFill>
                <a:latin typeface="var(--jp-content-font-family)"/>
              </a:rPr>
              <a:t>numériques</a:t>
            </a:r>
            <a:r>
              <a:rPr lang="en-US" dirty="0">
                <a:solidFill>
                  <a:srgbClr val="000000"/>
                </a:solidFill>
                <a:latin typeface="var(--jp-content-font-family)"/>
              </a:rPr>
              <a:t> pour </a:t>
            </a:r>
            <a:r>
              <a:rPr lang="en-US" dirty="0" err="1">
                <a:solidFill>
                  <a:srgbClr val="000000"/>
                </a:solidFill>
                <a:latin typeface="var(--jp-content-font-family)"/>
              </a:rPr>
              <a:t>prédiret</a:t>
            </a:r>
            <a:r>
              <a:rPr lang="en-US" dirty="0">
                <a:solidFill>
                  <a:srgbClr val="000000"/>
                </a:solidFill>
                <a:latin typeface="var(--jp-content-font-family)"/>
              </a:rPr>
              <a:t> le CO2 à </a:t>
            </a:r>
            <a:r>
              <a:rPr lang="en-US" dirty="0" err="1">
                <a:solidFill>
                  <a:srgbClr val="000000"/>
                </a:solidFill>
                <a:latin typeface="var(--jp-content-font-family)"/>
              </a:rPr>
              <a:t>l’aide</a:t>
            </a:r>
            <a:r>
              <a:rPr lang="en-US" dirty="0">
                <a:solidFill>
                  <a:srgbClr val="000000"/>
                </a:solidFill>
                <a:latin typeface="var(--jp-content-font-family)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var(--jp-content-font-family)"/>
              </a:rPr>
              <a:t>l’ENERGY</a:t>
            </a:r>
            <a:r>
              <a:rPr lang="en-US" dirty="0">
                <a:solidFill>
                  <a:srgbClr val="000000"/>
                </a:solidFill>
                <a:latin typeface="var(--jp-content-font-family)"/>
              </a:rPr>
              <a:t> STAR Score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var(--jp-content-font-family)"/>
            </a:endParaRPr>
          </a:p>
          <a:p>
            <a:b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</a:br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353B38C-1153-E371-FD5B-41F514E0E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4997574"/>
            <a:ext cx="37719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99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E3A46BF-6BFC-1E9C-379C-9A0426C75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057" y="3237995"/>
            <a:ext cx="8078680" cy="34971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852" y="816919"/>
            <a:ext cx="7560545" cy="6108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Preprocessing</a:t>
            </a:r>
            <a:br>
              <a:rPr lang="en-US" b="1" dirty="0"/>
            </a:br>
            <a:r>
              <a:rPr lang="en-US" b="1" dirty="0"/>
              <a:t>3) Feature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16747" y="1936197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dirty="0" err="1">
                <a:solidFill>
                  <a:srgbClr val="000000"/>
                </a:solidFill>
                <a:effectLst/>
                <a:latin typeface="var(--jp-content-font-family)"/>
              </a:rPr>
              <a:t>Encodage</a:t>
            </a:r>
            <a:r>
              <a:rPr lang="en-US" b="0" i="0" dirty="0">
                <a:solidFill>
                  <a:srgbClr val="000000"/>
                </a:solidFill>
                <a:effectLst/>
                <a:latin typeface="var(--jp-content-font-family)"/>
              </a:rPr>
              <a:t> des variables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var(--jp-content-font-family)"/>
              </a:rPr>
              <a:t>catégorielles</a:t>
            </a:r>
            <a:r>
              <a:rPr lang="en-US" b="0" i="0" dirty="0">
                <a:solidFill>
                  <a:srgbClr val="000000"/>
                </a:solidFill>
                <a:effectLst/>
                <a:latin typeface="var(--jp-content-font-family)"/>
              </a:rPr>
              <a:t> : One Hot Encoder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var(--jp-content-font-family)"/>
              </a:rPr>
              <a:t>3 variables </a:t>
            </a:r>
            <a:r>
              <a:rPr lang="en-US" dirty="0" err="1">
                <a:solidFill>
                  <a:srgbClr val="000000"/>
                </a:solidFill>
                <a:latin typeface="var(--jp-content-font-family)"/>
              </a:rPr>
              <a:t>catégorielles</a:t>
            </a:r>
            <a:r>
              <a:rPr lang="en-US" dirty="0">
                <a:solidFill>
                  <a:srgbClr val="000000"/>
                </a:solidFill>
                <a:latin typeface="var(--jp-content-font-family)"/>
              </a:rPr>
              <a:t> avec 4 + 13 + 20 </a:t>
            </a:r>
            <a:r>
              <a:rPr lang="en-US" dirty="0" err="1">
                <a:solidFill>
                  <a:srgbClr val="000000"/>
                </a:solidFill>
                <a:latin typeface="var(--jp-content-font-family)"/>
              </a:rPr>
              <a:t>modalités</a:t>
            </a:r>
            <a:r>
              <a:rPr lang="en-US" dirty="0">
                <a:solidFill>
                  <a:srgbClr val="000000"/>
                </a:solidFill>
                <a:latin typeface="var(--jp-content-font-family)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ar(--jp-content-font-family)"/>
              </a:rPr>
              <a:t>donc</a:t>
            </a:r>
            <a:r>
              <a:rPr lang="en-US" dirty="0">
                <a:solidFill>
                  <a:srgbClr val="000000"/>
                </a:solidFill>
                <a:latin typeface="var(--jp-content-font-family)"/>
              </a:rPr>
              <a:t> 37 </a:t>
            </a:r>
            <a:r>
              <a:rPr lang="en-US" dirty="0" err="1">
                <a:solidFill>
                  <a:srgbClr val="000000"/>
                </a:solidFill>
                <a:latin typeface="var(--jp-content-font-family)"/>
              </a:rPr>
              <a:t>nouvelles</a:t>
            </a:r>
            <a:r>
              <a:rPr lang="en-US" dirty="0">
                <a:solidFill>
                  <a:srgbClr val="000000"/>
                </a:solidFill>
                <a:latin typeface="var(--jp-content-font-family)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var(--jp-content-font-family)"/>
              </a:rPr>
              <a:t>colonnes</a:t>
            </a:r>
            <a:r>
              <a:rPr lang="en-US" dirty="0">
                <a:solidFill>
                  <a:srgbClr val="000000"/>
                </a:solidFill>
                <a:latin typeface="var(--jp-content-font-family)"/>
              </a:rPr>
              <a:t>.</a:t>
            </a:r>
          </a:p>
          <a:p>
            <a:pPr algn="l"/>
            <a:endParaRPr lang="en-US" dirty="0">
              <a:solidFill>
                <a:srgbClr val="000000"/>
              </a:solidFill>
              <a:latin typeface="var(--jp-content-font-family)"/>
            </a:endParaRP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var(--jp-content-font-family)"/>
            </a:endParaRPr>
          </a:p>
          <a:p>
            <a:b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</a:b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07556F3-F44B-AE44-005A-A6CF80DBA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3466" y="133164"/>
            <a:ext cx="3612271" cy="299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960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614330" cy="610863"/>
          </a:xfrm>
        </p:spPr>
        <p:txBody>
          <a:bodyPr>
            <a:normAutofit/>
          </a:bodyPr>
          <a:lstStyle/>
          <a:p>
            <a:r>
              <a:rPr lang="en-US" dirty="0" err="1"/>
              <a:t>Modélisation</a:t>
            </a:r>
            <a:r>
              <a:rPr lang="en-US" dirty="0"/>
              <a:t> </a:t>
            </a:r>
            <a:r>
              <a:rPr lang="en-US" dirty="0" err="1"/>
              <a:t>Energie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4B9306-DDC0-AD4F-A9C2-739C6AEB0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86446"/>
            <a:ext cx="4827178" cy="19421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F03CC0-7DA0-ED4F-B612-580E138D588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 algn="l"/>
            <a:fld id="{294A09A9-5501-47C1-A89A-A340965A2BE2}" type="slidenum">
              <a:rPr lang="en-US" smtClean="0"/>
              <a:pPr algn="l"/>
              <a:t>25</a:t>
            </a:fld>
            <a:endParaRPr lang="en-US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6A7A157-6D2F-5A86-4717-79AC926F2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3"/>
            <a:ext cx="4827178" cy="2572857"/>
          </a:xfrm>
        </p:spPr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A30E3045-97AF-AE15-45C7-0E7C2AE51FB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964023" y="2300983"/>
            <a:ext cx="4756241" cy="1942138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Baseline : Dummy, </a:t>
            </a:r>
            <a:r>
              <a:rPr lang="en-US" dirty="0" err="1"/>
              <a:t>Régression</a:t>
            </a:r>
            <a:r>
              <a:rPr lang="en-US" dirty="0"/>
              <a:t> </a:t>
            </a:r>
            <a:r>
              <a:rPr lang="en-US" dirty="0" err="1"/>
              <a:t>Linéaire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Modèles</a:t>
            </a:r>
            <a:r>
              <a:rPr lang="en-US" dirty="0"/>
              <a:t> </a:t>
            </a:r>
            <a:r>
              <a:rPr lang="en-US" dirty="0" err="1"/>
              <a:t>linéaires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Méthodes</a:t>
            </a:r>
            <a:r>
              <a:rPr lang="en-US" dirty="0"/>
              <a:t> </a:t>
            </a:r>
            <a:r>
              <a:rPr lang="en-US" dirty="0" err="1"/>
              <a:t>ensemblistes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Optimisation</a:t>
            </a:r>
            <a:r>
              <a:rPr lang="en-US" dirty="0"/>
              <a:t> des </a:t>
            </a:r>
            <a:r>
              <a:rPr lang="en-US" dirty="0" err="1"/>
              <a:t>hyperparamètres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1667854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10088676" cy="951619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Modélisation</a:t>
            </a:r>
            <a:r>
              <a:rPr lang="en-US" dirty="0"/>
              <a:t> </a:t>
            </a:r>
            <a:r>
              <a:rPr lang="en-US" b="1" dirty="0" err="1"/>
              <a:t>énergie</a:t>
            </a:r>
            <a:br>
              <a:rPr lang="en-US" b="1" dirty="0"/>
            </a:br>
            <a:r>
              <a:rPr lang="en-US" b="1" dirty="0"/>
              <a:t>Baseline : Dummy Regressor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16747" y="1936197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Dummy</a:t>
            </a:r>
            <a:r>
              <a:rPr lang="fr-FR" dirty="0"/>
              <a:t> </a:t>
            </a:r>
            <a:r>
              <a:rPr lang="fr-FR" dirty="0" err="1"/>
              <a:t>Regressor</a:t>
            </a:r>
            <a:r>
              <a:rPr lang="fr-FR" dirty="0"/>
              <a:t> : prédit toujours la moyenne</a:t>
            </a:r>
          </a:p>
          <a:p>
            <a:r>
              <a:rPr lang="fr-FR" dirty="0"/>
              <a:t>R2 score = 0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F033B01-AAF2-DCA2-1190-5CD86B5EF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55" y="2659438"/>
            <a:ext cx="5062678" cy="367278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CF98ED8-03EB-63D7-94E1-9D0222DBF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641" y="3266983"/>
            <a:ext cx="6126770" cy="318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5863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03" y="344099"/>
            <a:ext cx="10088676" cy="951619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Modélisation</a:t>
            </a:r>
            <a:r>
              <a:rPr lang="en-US" dirty="0"/>
              <a:t> </a:t>
            </a:r>
            <a:r>
              <a:rPr lang="en-US" b="1" dirty="0" err="1"/>
              <a:t>énergie</a:t>
            </a:r>
            <a:br>
              <a:rPr lang="en-US" b="1" dirty="0"/>
            </a:br>
            <a:r>
              <a:rPr lang="en-US" b="1" dirty="0"/>
              <a:t>Baseline : </a:t>
            </a:r>
            <a:r>
              <a:rPr lang="en-US" b="1" dirty="0" err="1"/>
              <a:t>Régression</a:t>
            </a:r>
            <a:r>
              <a:rPr lang="en-US" b="1" dirty="0"/>
              <a:t> </a:t>
            </a:r>
            <a:r>
              <a:rPr lang="en-US" b="1" dirty="0" err="1"/>
              <a:t>linéaire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16747" y="1936197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55B871A-6F03-FD24-D467-75D1DC863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43" y="1830682"/>
            <a:ext cx="5162920" cy="389457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5B86493-39B9-CFF6-EA46-EF2326C22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363" y="2727260"/>
            <a:ext cx="5451222" cy="270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072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73453AD1-FF44-EF1F-12DC-52EF4C916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178" y="-5829"/>
            <a:ext cx="4961530" cy="29185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033" y="749308"/>
            <a:ext cx="8233243" cy="951619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Modélisation</a:t>
            </a:r>
            <a:r>
              <a:rPr lang="en-US" dirty="0"/>
              <a:t> </a:t>
            </a:r>
            <a:r>
              <a:rPr lang="en-US" b="1" dirty="0" err="1"/>
              <a:t>énergie</a:t>
            </a:r>
            <a:br>
              <a:rPr lang="en-US" b="1" dirty="0"/>
            </a:br>
            <a:r>
              <a:rPr lang="en-US" b="1" dirty="0"/>
              <a:t>1) </a:t>
            </a:r>
            <a:r>
              <a:rPr lang="en-US" b="1" dirty="0" err="1"/>
              <a:t>Modèle</a:t>
            </a:r>
            <a:r>
              <a:rPr lang="en-US" b="1" dirty="0"/>
              <a:t> </a:t>
            </a:r>
            <a:r>
              <a:rPr lang="en-US" b="1" dirty="0" err="1"/>
              <a:t>linéaire</a:t>
            </a:r>
            <a:r>
              <a:rPr lang="en-US" b="1" dirty="0"/>
              <a:t> : </a:t>
            </a:r>
            <a:r>
              <a:rPr lang="en-US" b="1" dirty="0" err="1"/>
              <a:t>Régression</a:t>
            </a:r>
            <a:r>
              <a:rPr lang="en-US" b="1" dirty="0"/>
              <a:t> Ridge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236293" y="1818184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79A4D88-9CCA-2838-FD25-73031BD1A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93" y="1707645"/>
            <a:ext cx="3371850" cy="7239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C8A7D72-9F3F-115D-CCB7-2E02E9279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93" y="2555537"/>
            <a:ext cx="4788531" cy="342916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7A37D96-735E-5129-5016-E5C7D70F61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3201" y="3260071"/>
            <a:ext cx="4637957" cy="319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947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421" y="278129"/>
            <a:ext cx="10088676" cy="951619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Modélisation</a:t>
            </a:r>
            <a:r>
              <a:rPr lang="en-US" dirty="0"/>
              <a:t> </a:t>
            </a:r>
            <a:r>
              <a:rPr lang="en-US" b="1" dirty="0" err="1"/>
              <a:t>énergie</a:t>
            </a:r>
            <a:br>
              <a:rPr lang="en-US" b="1" dirty="0"/>
            </a:br>
            <a:r>
              <a:rPr lang="en-US" b="1" dirty="0"/>
              <a:t>2) </a:t>
            </a:r>
            <a:r>
              <a:rPr lang="en-US" b="1" dirty="0" err="1"/>
              <a:t>Modèle</a:t>
            </a:r>
            <a:r>
              <a:rPr lang="en-US" b="1" dirty="0"/>
              <a:t> </a:t>
            </a:r>
            <a:r>
              <a:rPr lang="en-US" b="1" dirty="0" err="1"/>
              <a:t>linéaire</a:t>
            </a:r>
            <a:r>
              <a:rPr lang="en-US" b="1" dirty="0"/>
              <a:t> : LASSO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6432B28-291E-12B6-2472-71E65B735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68" y="1904331"/>
            <a:ext cx="3095625" cy="5619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69492B5-8D81-85FC-1510-8BDD90546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99" y="3070521"/>
            <a:ext cx="4284046" cy="321773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14FD3E2-67D0-AD21-8B50-7B40AA979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688" y="3669211"/>
            <a:ext cx="4104382" cy="277520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E0AC221-8B53-253B-3185-DF204E214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7758" y="127207"/>
            <a:ext cx="5054242" cy="321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85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1550" y="2174263"/>
            <a:ext cx="5468102" cy="4290508"/>
          </a:xfrm>
        </p:spPr>
        <p:txBody>
          <a:bodyPr/>
          <a:lstStyle/>
          <a:p>
            <a:r>
              <a:rPr lang="en-US" b="1" u="sng" dirty="0" err="1"/>
              <a:t>Problématique</a:t>
            </a:r>
            <a:r>
              <a:rPr lang="en-US" dirty="0"/>
              <a:t> :  </a:t>
            </a:r>
          </a:p>
          <a:p>
            <a:r>
              <a:rPr lang="fr-FR" dirty="0"/>
              <a:t>« Votre équipe s’intéresse de près à la consommation et aux émissions des bâtiments non destinés à l’habitation.</a:t>
            </a:r>
          </a:p>
          <a:p>
            <a:r>
              <a:rPr lang="fr-FR" dirty="0"/>
              <a:t>Ces relevés sont coûteux à obtenir, et à partir de ceux déjà réalisés, vous voulez tenter de prédire les émissions de CO2 et la consommation totale d’énergie de bâtiments non destinés à l’habitation pour lesquels elles n’ont pas encore été mesurées.</a:t>
            </a:r>
          </a:p>
          <a:p>
            <a:r>
              <a:rPr lang="fr-FR" dirty="0"/>
              <a:t>Votre prédiction se basera sur les données structurelles des bâtiments (taille et usage des bâtiments, date de construction, situation géographique, ...) »</a:t>
            </a:r>
          </a:p>
          <a:p>
            <a:r>
              <a:rPr lang="fr-FR" dirty="0"/>
              <a:t>Vous cherchez également à évaluer l’intérêt de </a:t>
            </a:r>
            <a:r>
              <a:rPr lang="fr-FR" b="1" dirty="0"/>
              <a:t>l’ENERGY STAR Score</a:t>
            </a:r>
            <a:r>
              <a:rPr lang="fr-FR" dirty="0"/>
              <a:t> pour la prédiction d’émissions, qui est fastidieux à calculer avec l’approche utilisée actuellement par votre équipe. Vous l'intégrerez dans la modélisation et jugerez de son intérêt.</a:t>
            </a:r>
          </a:p>
          <a:p>
            <a:endParaRPr lang="fr-FR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E192E6E-B906-C0A3-1E7C-B3D12DFB800C}"/>
              </a:ext>
            </a:extLst>
          </p:cNvPr>
          <p:cNvSpPr txBox="1">
            <a:spLocks/>
          </p:cNvSpPr>
          <p:nvPr/>
        </p:nvSpPr>
        <p:spPr>
          <a:xfrm>
            <a:off x="6841169" y="2289363"/>
            <a:ext cx="4572001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 err="1"/>
              <a:t>Implémentation</a:t>
            </a:r>
            <a:r>
              <a:rPr lang="en-US" dirty="0"/>
              <a:t> :  </a:t>
            </a:r>
          </a:p>
          <a:p>
            <a:r>
              <a:rPr lang="fr-FR" b="1" dirty="0"/>
              <a:t>Cadre</a:t>
            </a:r>
            <a:r>
              <a:rPr lang="fr-FR" dirty="0"/>
              <a:t> : apprentissage supervisé, étiquettes connues.</a:t>
            </a:r>
          </a:p>
          <a:p>
            <a:r>
              <a:rPr lang="fr-FR" dirty="0"/>
              <a:t>Problème de </a:t>
            </a:r>
            <a:r>
              <a:rPr lang="fr-FR" b="1" dirty="0"/>
              <a:t>régression</a:t>
            </a:r>
            <a:r>
              <a:rPr lang="fr-FR" dirty="0"/>
              <a:t> : les étiquettes sont variables numériques</a:t>
            </a:r>
            <a:endParaRPr lang="en-US" dirty="0"/>
          </a:p>
          <a:p>
            <a:r>
              <a:rPr lang="fr-FR" b="1" dirty="0"/>
              <a:t>Modèles linéaires </a:t>
            </a:r>
            <a:r>
              <a:rPr lang="fr-FR" dirty="0"/>
              <a:t>: Régression Linéaire, Régression Ridge, LASSO, </a:t>
            </a:r>
            <a:r>
              <a:rPr lang="fr-FR" dirty="0" err="1"/>
              <a:t>Elastic</a:t>
            </a:r>
            <a:r>
              <a:rPr lang="fr-FR" dirty="0"/>
              <a:t> Net</a:t>
            </a:r>
          </a:p>
          <a:p>
            <a:r>
              <a:rPr lang="fr-FR" b="1" dirty="0"/>
              <a:t>Méthodes ensemblistes </a:t>
            </a:r>
            <a:r>
              <a:rPr lang="fr-FR" dirty="0"/>
              <a:t>: Forêts aléatoires, Gradient </a:t>
            </a:r>
            <a:r>
              <a:rPr lang="fr-FR" dirty="0" err="1"/>
              <a:t>Boosting</a:t>
            </a:r>
            <a:endParaRPr lang="fr-FR" dirty="0"/>
          </a:p>
          <a:p>
            <a:r>
              <a:rPr lang="fr-FR" dirty="0"/>
              <a:t>Optimisation des </a:t>
            </a:r>
            <a:r>
              <a:rPr lang="fr-FR" b="1" dirty="0"/>
              <a:t>hyper-</a:t>
            </a:r>
            <a:r>
              <a:rPr lang="fr-FR" b="1" dirty="0" err="1"/>
              <a:t>paramèteres</a:t>
            </a:r>
            <a:r>
              <a:rPr lang="fr-FR" dirty="0"/>
              <a:t> : </a:t>
            </a:r>
            <a:r>
              <a:rPr lang="fr-FR" dirty="0" err="1"/>
              <a:t>GridSearch</a:t>
            </a:r>
            <a:r>
              <a:rPr lang="fr-FR" dirty="0"/>
              <a:t>, </a:t>
            </a:r>
            <a:r>
              <a:rPr lang="fr-FR" dirty="0" err="1"/>
              <a:t>RandomSearch</a:t>
            </a:r>
            <a:endParaRPr lang="fr-FR" dirty="0"/>
          </a:p>
          <a:p>
            <a:r>
              <a:rPr lang="fr-FR" b="1" dirty="0"/>
              <a:t>Validation Croisée</a:t>
            </a:r>
          </a:p>
          <a:p>
            <a:r>
              <a:rPr lang="fr-FR" b="1" dirty="0"/>
              <a:t>Evaluation</a:t>
            </a:r>
            <a:r>
              <a:rPr lang="fr-FR" dirty="0"/>
              <a:t> : MSE, RMSE, MAE, R2 score</a:t>
            </a:r>
          </a:p>
        </p:txBody>
      </p:sp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025" y="631295"/>
            <a:ext cx="10088676" cy="951619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Modélisation</a:t>
            </a:r>
            <a:r>
              <a:rPr lang="en-US" dirty="0"/>
              <a:t> </a:t>
            </a:r>
            <a:r>
              <a:rPr lang="en-US" b="1" dirty="0" err="1"/>
              <a:t>énergie</a:t>
            </a:r>
            <a:br>
              <a:rPr lang="en-US" b="1" dirty="0"/>
            </a:br>
            <a:r>
              <a:rPr lang="en-US" b="1" dirty="0"/>
              <a:t>3) </a:t>
            </a:r>
            <a:r>
              <a:rPr lang="en-US" b="1" dirty="0" err="1"/>
              <a:t>Modèle</a:t>
            </a:r>
            <a:r>
              <a:rPr lang="en-US" b="1" dirty="0"/>
              <a:t> </a:t>
            </a:r>
            <a:r>
              <a:rPr lang="en-US" b="1" dirty="0" err="1"/>
              <a:t>linéaire</a:t>
            </a:r>
            <a:r>
              <a:rPr lang="en-US" b="1" dirty="0"/>
              <a:t> : Elastic Net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82469" y="4977078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Hyperparamètres alpha et l1_ratio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8A50B7F-066D-69BB-D4D0-BB7BFB0CD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51" y="1864965"/>
            <a:ext cx="3876675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A1521CE-F1CA-0700-4D90-950AC2200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25" y="2649450"/>
            <a:ext cx="6596479" cy="167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45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C905AAB2-8D04-BEDB-8E05-81F057A85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713" y="1720779"/>
            <a:ext cx="7590925" cy="50281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070" y="681747"/>
            <a:ext cx="10088676" cy="951619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r>
              <a:rPr lang="en-US" b="1" dirty="0" err="1"/>
              <a:t>Modélisation</a:t>
            </a:r>
            <a:r>
              <a:rPr lang="en-US" dirty="0"/>
              <a:t> </a:t>
            </a:r>
            <a:r>
              <a:rPr lang="en-US" b="1" dirty="0" err="1"/>
              <a:t>énergie</a:t>
            </a:r>
            <a:br>
              <a:rPr lang="en-US" b="1" dirty="0"/>
            </a:br>
            <a:r>
              <a:rPr lang="en-US" b="1" dirty="0"/>
              <a:t>4) </a:t>
            </a:r>
            <a:r>
              <a:rPr lang="en-US" b="1" dirty="0" err="1"/>
              <a:t>Méthode</a:t>
            </a:r>
            <a:r>
              <a:rPr lang="en-US" dirty="0" err="1"/>
              <a:t>s</a:t>
            </a:r>
            <a:r>
              <a:rPr lang="en-US" dirty="0"/>
              <a:t> </a:t>
            </a:r>
            <a:r>
              <a:rPr lang="en-US" dirty="0" err="1"/>
              <a:t>ensemblistes</a:t>
            </a:r>
            <a:r>
              <a:rPr lang="en-US" dirty="0"/>
              <a:t> </a:t>
            </a:r>
            <a:br>
              <a:rPr lang="en-US" b="1" dirty="0"/>
            </a:br>
            <a:r>
              <a:rPr lang="en-US" b="1" dirty="0" err="1"/>
              <a:t>Méthodes</a:t>
            </a:r>
            <a:r>
              <a:rPr lang="en-US" b="1" dirty="0"/>
              <a:t> </a:t>
            </a:r>
            <a:r>
              <a:rPr lang="en-US" b="1" dirty="0" err="1"/>
              <a:t>parallèles</a:t>
            </a:r>
            <a:r>
              <a:rPr lang="en-US" b="1" dirty="0"/>
              <a:t> : </a:t>
            </a:r>
            <a:r>
              <a:rPr lang="en-US" b="1" dirty="0" err="1"/>
              <a:t>Forêt</a:t>
            </a:r>
            <a:r>
              <a:rPr lang="en-US" b="1" dirty="0"/>
              <a:t> </a:t>
            </a:r>
            <a:r>
              <a:rPr lang="en-US" b="1" dirty="0" err="1"/>
              <a:t>Aléatoire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536002" y="3711403"/>
            <a:ext cx="4151408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Nombre d’arbres de décision :  </a:t>
            </a:r>
          </a:p>
          <a:p>
            <a:r>
              <a:rPr lang="fr-FR" dirty="0"/>
              <a:t>[10, 50, 100, 300, 500]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F7AFA53-ADC0-2F66-8139-45A1F276A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34" y="2289363"/>
            <a:ext cx="326707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10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753" y="886393"/>
            <a:ext cx="10711464" cy="951619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r>
              <a:rPr lang="en-US" b="1" dirty="0" err="1"/>
              <a:t>Modélisation</a:t>
            </a:r>
            <a:r>
              <a:rPr lang="en-US" dirty="0"/>
              <a:t> </a:t>
            </a:r>
            <a:r>
              <a:rPr lang="en-US" b="1" dirty="0" err="1"/>
              <a:t>énergie</a:t>
            </a:r>
            <a:br>
              <a:rPr lang="en-US" b="1" dirty="0"/>
            </a:br>
            <a:r>
              <a:rPr lang="en-US" b="1" dirty="0"/>
              <a:t>5) </a:t>
            </a:r>
            <a:r>
              <a:rPr lang="en-US" b="1" dirty="0" err="1"/>
              <a:t>Méthode</a:t>
            </a:r>
            <a:r>
              <a:rPr lang="en-US" dirty="0" err="1"/>
              <a:t>s</a:t>
            </a:r>
            <a:r>
              <a:rPr lang="en-US" dirty="0"/>
              <a:t> </a:t>
            </a:r>
            <a:r>
              <a:rPr lang="en-US" dirty="0" err="1"/>
              <a:t>ensemblistes</a:t>
            </a:r>
            <a:r>
              <a:rPr lang="en-US" dirty="0"/>
              <a:t> </a:t>
            </a:r>
            <a:br>
              <a:rPr lang="en-US" b="1" dirty="0"/>
            </a:br>
            <a:r>
              <a:rPr lang="en-US" b="1" dirty="0" err="1"/>
              <a:t>Méthodes</a:t>
            </a:r>
            <a:r>
              <a:rPr lang="en-US" b="1" dirty="0"/>
              <a:t> </a:t>
            </a:r>
            <a:r>
              <a:rPr lang="en-US" b="1" dirty="0" err="1"/>
              <a:t>séquentielles</a:t>
            </a:r>
            <a:r>
              <a:rPr lang="en-US" b="1" dirty="0"/>
              <a:t> : Gradient Boosting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07869" y="2289363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3A9F155-1B81-30AA-AD87-56F3F20B2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53" y="2289363"/>
            <a:ext cx="4095750" cy="107632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2421203-D288-336A-B934-52F9EA27B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609" y="1988597"/>
            <a:ext cx="5376635" cy="348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7769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37" y="278129"/>
            <a:ext cx="10711464" cy="951619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r>
              <a:rPr lang="en-US" b="1" dirty="0" err="1"/>
              <a:t>Modélisation</a:t>
            </a:r>
            <a:r>
              <a:rPr lang="en-US" dirty="0"/>
              <a:t> </a:t>
            </a:r>
            <a:r>
              <a:rPr lang="en-US" b="1" dirty="0" err="1"/>
              <a:t>énergie</a:t>
            </a:r>
            <a:br>
              <a:rPr lang="en-US" b="1" dirty="0"/>
            </a:br>
            <a:r>
              <a:rPr lang="en-US" b="1" dirty="0"/>
              <a:t>Evaluation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133167" y="1635730"/>
            <a:ext cx="4847206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Résultats de tous les modèles testés.</a:t>
            </a:r>
          </a:p>
          <a:p>
            <a:r>
              <a:rPr lang="fr-FR" dirty="0"/>
              <a:t>Validation Croisée avec 5 </a:t>
            </a:r>
            <a:r>
              <a:rPr lang="fr-FR" dirty="0" err="1"/>
              <a:t>folds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Conclusion : le meilleur estimateur pour prédire Log-</a:t>
            </a:r>
            <a:r>
              <a:rPr lang="fr-FR" dirty="0" err="1"/>
              <a:t>SiteEnergyUseWN</a:t>
            </a:r>
            <a:r>
              <a:rPr lang="fr-FR" dirty="0"/>
              <a:t>(</a:t>
            </a:r>
            <a:r>
              <a:rPr lang="fr-FR" dirty="0" err="1"/>
              <a:t>kBtu</a:t>
            </a:r>
            <a:r>
              <a:rPr lang="fr-FR" dirty="0"/>
              <a:t>) est </a:t>
            </a:r>
            <a:r>
              <a:rPr lang="fr-FR" b="1" dirty="0" err="1"/>
              <a:t>Elastic</a:t>
            </a:r>
            <a:r>
              <a:rPr lang="fr-FR" b="1" dirty="0"/>
              <a:t> Net </a:t>
            </a:r>
            <a:r>
              <a:rPr lang="fr-FR" dirty="0"/>
              <a:t>que l’on sauvegarde sous le nom de « </a:t>
            </a:r>
            <a:r>
              <a:rPr lang="fr-FR" dirty="0" err="1"/>
              <a:t>best_model_energy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On a une légère amélioration du RMSE et du R2 score par rapport à notre </a:t>
            </a:r>
            <a:r>
              <a:rPr lang="fr-FR" dirty="0" err="1"/>
              <a:t>baseline</a:t>
            </a:r>
            <a:r>
              <a:rPr lang="fr-FR" dirty="0"/>
              <a:t>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847994C-AB07-EE3E-802F-BAA515E10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011" y="237237"/>
            <a:ext cx="6430720" cy="621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816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38" y="71021"/>
            <a:ext cx="10711464" cy="951619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r>
              <a:rPr lang="en-US" b="1" dirty="0"/>
              <a:t>Choix </a:t>
            </a:r>
            <a:r>
              <a:rPr lang="en-US" b="1" dirty="0" err="1"/>
              <a:t>meilleur</a:t>
            </a:r>
            <a:r>
              <a:rPr lang="en-US" b="1" dirty="0"/>
              <a:t> </a:t>
            </a:r>
            <a:r>
              <a:rPr lang="en-US" b="1" dirty="0" err="1"/>
              <a:t>estimateur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F8B6806-717D-D4F6-B690-11395C0CC3D8}"/>
              </a:ext>
            </a:extLst>
          </p:cNvPr>
          <p:cNvSpPr txBox="1">
            <a:spLocks/>
          </p:cNvSpPr>
          <p:nvPr/>
        </p:nvSpPr>
        <p:spPr>
          <a:xfrm>
            <a:off x="355107" y="2026912"/>
            <a:ext cx="4118363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Temps de prédiction par modèle en secondes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93BC9CC-528C-FC8C-582F-D7043EDA4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470" y="1294223"/>
            <a:ext cx="7664771" cy="549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327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614330" cy="610863"/>
          </a:xfrm>
        </p:spPr>
        <p:txBody>
          <a:bodyPr>
            <a:normAutofit/>
          </a:bodyPr>
          <a:lstStyle/>
          <a:p>
            <a:r>
              <a:rPr lang="en-US" dirty="0" err="1"/>
              <a:t>Modélisation</a:t>
            </a:r>
            <a:r>
              <a:rPr lang="en-US" dirty="0"/>
              <a:t> CO2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4B9306-DDC0-AD4F-A9C2-739C6AEB0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05200"/>
            <a:ext cx="6280156" cy="3627020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Baseline : Dummy, </a:t>
            </a:r>
            <a:r>
              <a:rPr lang="en-US" dirty="0" err="1"/>
              <a:t>Régression</a:t>
            </a:r>
            <a:r>
              <a:rPr lang="en-US" dirty="0"/>
              <a:t> </a:t>
            </a:r>
            <a:r>
              <a:rPr lang="en-US" dirty="0" err="1"/>
              <a:t>Linéaire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Modèles</a:t>
            </a:r>
            <a:r>
              <a:rPr lang="en-US" dirty="0"/>
              <a:t> </a:t>
            </a:r>
            <a:r>
              <a:rPr lang="en-US" dirty="0" err="1"/>
              <a:t>linéaires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Méthodes</a:t>
            </a:r>
            <a:r>
              <a:rPr lang="en-US" dirty="0"/>
              <a:t> </a:t>
            </a:r>
            <a:r>
              <a:rPr lang="en-US" dirty="0" err="1"/>
              <a:t>ensemblistes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Optimisation</a:t>
            </a:r>
            <a:r>
              <a:rPr lang="en-US" dirty="0"/>
              <a:t> des </a:t>
            </a:r>
            <a:r>
              <a:rPr lang="en-US" dirty="0" err="1"/>
              <a:t>hyperparamètres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Evaluation</a:t>
            </a:r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 algn="l"/>
            <a:fld id="{294A09A9-5501-47C1-A89A-A340965A2BE2}" type="slidenum">
              <a:rPr lang="en-US" smtClean="0"/>
              <a:pPr algn="l"/>
              <a:t>35</a:t>
            </a:fld>
            <a:endParaRPr lang="en-US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B555F79F-47C7-CFE9-63A0-974A4D5C8979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90C48168-7CA5-B7B4-A788-6C416A476D3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36332CD5-CF25-B5B7-47C0-178793BB70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2390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52" y="455689"/>
            <a:ext cx="13112318" cy="951619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Modélisation</a:t>
            </a:r>
            <a:r>
              <a:rPr lang="en-US" dirty="0"/>
              <a:t> </a:t>
            </a:r>
            <a:r>
              <a:rPr lang="en-US" b="1" dirty="0"/>
              <a:t>CO2</a:t>
            </a:r>
            <a:br>
              <a:rPr lang="en-US" b="1" dirty="0"/>
            </a:br>
            <a:r>
              <a:rPr lang="en-US" b="1" dirty="0"/>
              <a:t>Baseline  : Dummy et </a:t>
            </a:r>
            <a:r>
              <a:rPr lang="en-US" b="1" dirty="0" err="1"/>
              <a:t>Régression</a:t>
            </a:r>
            <a:r>
              <a:rPr lang="en-US" b="1" dirty="0"/>
              <a:t> </a:t>
            </a:r>
            <a:r>
              <a:rPr lang="en-US" b="1" dirty="0" err="1"/>
              <a:t>Linéaire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FB5279-5598-0DB8-F69C-945A37E16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919" y="2336434"/>
            <a:ext cx="4623236" cy="337083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E522A04-CD33-0591-B9B8-E499B85D9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13" y="2054753"/>
            <a:ext cx="5043840" cy="393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45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662" y="-66456"/>
            <a:ext cx="4859611" cy="951619"/>
          </a:xfrm>
        </p:spPr>
        <p:txBody>
          <a:bodyPr>
            <a:normAutofit/>
          </a:bodyPr>
          <a:lstStyle/>
          <a:p>
            <a:r>
              <a:rPr lang="en-US" b="1" dirty="0" err="1"/>
              <a:t>Modélisation</a:t>
            </a:r>
            <a:r>
              <a:rPr lang="en-US" dirty="0"/>
              <a:t> </a:t>
            </a:r>
            <a:r>
              <a:rPr lang="en-US" b="1" dirty="0"/>
              <a:t>CO2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0A3DE40-59A6-831D-D6FE-3B4B061086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5"/>
          <a:stretch/>
        </p:blipFill>
        <p:spPr>
          <a:xfrm>
            <a:off x="95950" y="117385"/>
            <a:ext cx="6402504" cy="620684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B6778E9-1FF4-A06B-D27D-DB6AA596B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021" y="3429000"/>
            <a:ext cx="7920029" cy="349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245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23" y="155485"/>
            <a:ext cx="10088676" cy="951619"/>
          </a:xfrm>
        </p:spPr>
        <p:txBody>
          <a:bodyPr>
            <a:normAutofit/>
          </a:bodyPr>
          <a:lstStyle/>
          <a:p>
            <a:r>
              <a:rPr lang="en-US" b="1" dirty="0" err="1"/>
              <a:t>Modélisation</a:t>
            </a:r>
            <a:r>
              <a:rPr lang="en-US" dirty="0"/>
              <a:t> </a:t>
            </a:r>
            <a:r>
              <a:rPr lang="en-US" b="1" dirty="0"/>
              <a:t>CO2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598687" y="1641293"/>
            <a:ext cx="4701281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Conclusion : le meilleur estimateur pour prédire Log-</a:t>
            </a:r>
            <a:r>
              <a:rPr lang="fr-FR" dirty="0" err="1"/>
              <a:t>TotalGHGEmissions</a:t>
            </a:r>
            <a:r>
              <a:rPr lang="fr-FR" dirty="0"/>
              <a:t> est le LASSO que l’on sauvegarde sous le nom de « best_model_CO2</a:t>
            </a:r>
          </a:p>
          <a:p>
            <a:endParaRPr lang="fr-FR" dirty="0"/>
          </a:p>
          <a:p>
            <a:r>
              <a:rPr lang="fr-FR" dirty="0"/>
              <a:t>Erreur de prédiction avec le LASSO (meilleur modèle pour prédire le CO2)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E9F6521-07EB-4EB9-65E4-2D2C0F8E2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301" y="705149"/>
            <a:ext cx="5666012" cy="575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212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1" y="879063"/>
            <a:ext cx="10408273" cy="610863"/>
          </a:xfrm>
        </p:spPr>
        <p:txBody>
          <a:bodyPr>
            <a:normAutofit/>
          </a:bodyPr>
          <a:lstStyle/>
          <a:p>
            <a:r>
              <a:rPr lang="en-US" dirty="0" err="1"/>
              <a:t>Modélisation</a:t>
            </a:r>
            <a:r>
              <a:rPr lang="en-US" dirty="0"/>
              <a:t> CO2 / ENERGY STAR Score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 algn="l"/>
            <a:fld id="{294A09A9-5501-47C1-A89A-A340965A2BE2}" type="slidenum">
              <a:rPr lang="en-US" smtClean="0"/>
              <a:pPr algn="l"/>
              <a:t>39</a:t>
            </a:fld>
            <a:endParaRPr lang="en-US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694685D2-9DCD-358C-25E3-16234FBAD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96622B15-8A12-BB7E-A1A8-23A217FA68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Baseline : Dummy, </a:t>
            </a:r>
            <a:r>
              <a:rPr lang="en-US" dirty="0" err="1"/>
              <a:t>Régression</a:t>
            </a:r>
            <a:r>
              <a:rPr lang="en-US" dirty="0"/>
              <a:t> </a:t>
            </a:r>
            <a:r>
              <a:rPr lang="en-US" dirty="0" err="1"/>
              <a:t>Linéaire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Modèles</a:t>
            </a:r>
            <a:r>
              <a:rPr lang="en-US" dirty="0"/>
              <a:t> </a:t>
            </a:r>
            <a:r>
              <a:rPr lang="en-US" dirty="0" err="1"/>
              <a:t>linéaires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Méthodes</a:t>
            </a:r>
            <a:r>
              <a:rPr lang="en-US" dirty="0"/>
              <a:t> </a:t>
            </a:r>
            <a:r>
              <a:rPr lang="en-US" dirty="0" err="1"/>
              <a:t>ensemblistes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Optimisation</a:t>
            </a:r>
            <a:r>
              <a:rPr lang="en-US" dirty="0"/>
              <a:t> des </a:t>
            </a:r>
            <a:r>
              <a:rPr lang="en-US" dirty="0" err="1"/>
              <a:t>hyperparamètres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Evaluation</a:t>
            </a:r>
          </a:p>
          <a:p>
            <a:endParaRPr lang="fr-FR" dirty="0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4B22F095-6C14-6467-F12B-E1CD025376D0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BC6A5C79-92E5-5554-4F50-1A9E3E9E434B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1082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5075439" cy="2795232"/>
          </a:xfrm>
        </p:spPr>
        <p:txBody>
          <a:bodyPr/>
          <a:lstStyle/>
          <a:p>
            <a:r>
              <a:rPr lang="en-US" b="1" dirty="0"/>
              <a:t>Jeu de </a:t>
            </a:r>
            <a:r>
              <a:rPr lang="en-US" b="1" dirty="0" err="1"/>
              <a:t>données</a:t>
            </a:r>
            <a:r>
              <a:rPr lang="en-US" b="1" dirty="0"/>
              <a:t> :</a:t>
            </a:r>
          </a:p>
          <a:p>
            <a:r>
              <a:rPr lang="en-US" dirty="0"/>
              <a:t> Dataset de la </a:t>
            </a:r>
            <a:r>
              <a:rPr lang="en-US" dirty="0" err="1"/>
              <a:t>ville</a:t>
            </a:r>
            <a:r>
              <a:rPr lang="en-US" dirty="0"/>
              <a:t> de Seattle : 2016_Building_Energy_Benchmarking.csv</a:t>
            </a:r>
          </a:p>
          <a:p>
            <a:r>
              <a:rPr lang="en-US" dirty="0"/>
              <a:t>3376 </a:t>
            </a:r>
            <a:r>
              <a:rPr lang="en-US" dirty="0" err="1"/>
              <a:t>bâtiments</a:t>
            </a:r>
            <a:r>
              <a:rPr lang="en-US" dirty="0"/>
              <a:t> (</a:t>
            </a:r>
            <a:r>
              <a:rPr lang="en-US" dirty="0" err="1"/>
              <a:t>uniques</a:t>
            </a:r>
            <a:r>
              <a:rPr lang="en-US" dirty="0"/>
              <a:t>), 46 </a:t>
            </a:r>
            <a:r>
              <a:rPr lang="en-US" dirty="0" err="1"/>
              <a:t>colonnes</a:t>
            </a:r>
            <a:r>
              <a:rPr lang="en-US" dirty="0"/>
              <a:t> / features.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DDD106F-2B98-F9EC-9A5E-69194E52A44F}"/>
              </a:ext>
            </a:extLst>
          </p:cNvPr>
          <p:cNvSpPr txBox="1">
            <a:spLocks/>
          </p:cNvSpPr>
          <p:nvPr/>
        </p:nvSpPr>
        <p:spPr>
          <a:xfrm>
            <a:off x="5641388" y="2289362"/>
            <a:ext cx="6139280" cy="359466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Stratégie</a:t>
            </a:r>
            <a:r>
              <a:rPr lang="en-US" b="1" dirty="0"/>
              <a:t> : 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Prédire</a:t>
            </a:r>
            <a:r>
              <a:rPr lang="en-US" dirty="0"/>
              <a:t> à </a:t>
            </a:r>
            <a:r>
              <a:rPr lang="en-US" dirty="0" err="1"/>
              <a:t>l’aide</a:t>
            </a:r>
            <a:r>
              <a:rPr lang="en-US" dirty="0"/>
              <a:t> des </a:t>
            </a:r>
            <a:r>
              <a:rPr lang="en-US" dirty="0" err="1"/>
              <a:t>caractéristiques</a:t>
            </a:r>
            <a:r>
              <a:rPr lang="en-US" dirty="0"/>
              <a:t> des </a:t>
            </a:r>
            <a:r>
              <a:rPr lang="en-US" dirty="0" err="1"/>
              <a:t>bâtiments</a:t>
            </a:r>
            <a:r>
              <a:rPr lang="en-US" dirty="0"/>
              <a:t> :</a:t>
            </a:r>
          </a:p>
          <a:p>
            <a:pPr marL="971550" lvl="1" indent="-285750">
              <a:buFontTx/>
              <a:buChar char="-"/>
            </a:pPr>
            <a:r>
              <a:rPr lang="en-US" sz="1600" dirty="0" err="1"/>
              <a:t>leurs</a:t>
            </a:r>
            <a:r>
              <a:rPr lang="en-US" sz="1600" dirty="0"/>
              <a:t> </a:t>
            </a:r>
            <a:r>
              <a:rPr lang="en-US" sz="1600" dirty="0" err="1"/>
              <a:t>consommations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</a:t>
            </a:r>
            <a:r>
              <a:rPr lang="en-US" sz="1600" dirty="0" err="1"/>
              <a:t>énergie</a:t>
            </a:r>
            <a:r>
              <a:rPr lang="en-US" sz="1600" dirty="0"/>
              <a:t> : </a:t>
            </a:r>
            <a:r>
              <a:rPr lang="en-US" sz="1600" dirty="0" err="1"/>
              <a:t>SiteEnergyUseWN</a:t>
            </a:r>
            <a:r>
              <a:rPr lang="en-US" sz="1600" dirty="0"/>
              <a:t>(</a:t>
            </a:r>
            <a:r>
              <a:rPr lang="en-US" sz="1600" dirty="0" err="1"/>
              <a:t>kBtu</a:t>
            </a:r>
            <a:r>
              <a:rPr lang="en-US" sz="1600" dirty="0"/>
              <a:t>)</a:t>
            </a:r>
          </a:p>
          <a:p>
            <a:pPr marL="971550" lvl="1" indent="-285750">
              <a:buFontTx/>
              <a:buChar char="-"/>
            </a:pPr>
            <a:r>
              <a:rPr lang="en-US" sz="1600" dirty="0" err="1"/>
              <a:t>leurs</a:t>
            </a:r>
            <a:r>
              <a:rPr lang="en-US" sz="1600" dirty="0"/>
              <a:t> </a:t>
            </a:r>
            <a:r>
              <a:rPr lang="en-US" sz="1600" dirty="0" err="1"/>
              <a:t>émissions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CO2 : </a:t>
            </a:r>
            <a:r>
              <a:rPr lang="en-US" sz="1600" dirty="0" err="1"/>
              <a:t>TotalGHGEmissions</a:t>
            </a:r>
            <a:endParaRPr lang="en-US" sz="1600" dirty="0"/>
          </a:p>
          <a:p>
            <a:pPr lvl="1" indent="0">
              <a:buNone/>
            </a:pPr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dirty="0"/>
              <a:t>On </a:t>
            </a:r>
            <a:r>
              <a:rPr lang="en-US" dirty="0" err="1"/>
              <a:t>prédit</a:t>
            </a:r>
            <a:r>
              <a:rPr lang="en-US" dirty="0"/>
              <a:t> à nouveau le CO2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ajoutant</a:t>
            </a:r>
            <a:r>
              <a:rPr lang="en-US" dirty="0"/>
              <a:t> la variable ENERGY STAR Score : observation de son </a:t>
            </a:r>
            <a:r>
              <a:rPr lang="en-US" dirty="0" err="1"/>
              <a:t>effet</a:t>
            </a:r>
            <a:r>
              <a:rPr lang="en-US" dirty="0"/>
              <a:t> sur les predictions.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1634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543" y="493783"/>
            <a:ext cx="10346129" cy="951619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Modélisation</a:t>
            </a:r>
            <a:r>
              <a:rPr lang="en-US" dirty="0"/>
              <a:t> ENERGY STAR Score</a:t>
            </a:r>
            <a:br>
              <a:rPr lang="en-US" b="1" dirty="0"/>
            </a:br>
            <a:r>
              <a:rPr lang="en-US" b="1" dirty="0"/>
              <a:t>Baseline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16747" y="1936197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Baseline plus élevée que celle pour la prédiction de CO2 sans Energy Star Score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BF2B834-2D46-EC37-6DF1-9C1932DCE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091" y="2917786"/>
            <a:ext cx="5248738" cy="366208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BA2ACAF-4872-0F61-EE6A-53DFD12D3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806" y="2662137"/>
            <a:ext cx="5021823" cy="391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0921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A263B40-26E0-C8AC-878A-C878F3280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12" y="149295"/>
            <a:ext cx="6060045" cy="57849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54" y="267394"/>
            <a:ext cx="6353248" cy="951619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Modélisation</a:t>
            </a:r>
            <a:r>
              <a:rPr lang="en-US" dirty="0"/>
              <a:t> ENERGY STAR Score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748DD07-D1E1-268F-662B-D3C2DCD4E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153" y="3284334"/>
            <a:ext cx="8250314" cy="357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971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98" y="3818"/>
            <a:ext cx="10088676" cy="951619"/>
          </a:xfrm>
        </p:spPr>
        <p:txBody>
          <a:bodyPr>
            <a:normAutofit/>
          </a:bodyPr>
          <a:lstStyle/>
          <a:p>
            <a:r>
              <a:rPr lang="en-US" b="1" dirty="0" err="1"/>
              <a:t>Modélisation</a:t>
            </a:r>
            <a:r>
              <a:rPr lang="en-US" dirty="0"/>
              <a:t> ENERGY STAR Score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598688" y="1641293"/>
            <a:ext cx="4674648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Conclusion : le meilleur estimateur pour prédire Log-</a:t>
            </a:r>
            <a:r>
              <a:rPr lang="fr-FR" dirty="0" err="1"/>
              <a:t>TotalGHGEmissions</a:t>
            </a:r>
            <a:r>
              <a:rPr lang="fr-FR" dirty="0"/>
              <a:t> est le LASSO que l’on sauvegarde sous le nom de « </a:t>
            </a:r>
            <a:r>
              <a:rPr lang="fr-FR" dirty="0" err="1"/>
              <a:t>best_model_ENERGYSTARScore</a:t>
            </a:r>
            <a:endParaRPr lang="fr-FR" dirty="0"/>
          </a:p>
          <a:p>
            <a:endParaRPr lang="fr-FR" dirty="0"/>
          </a:p>
          <a:p>
            <a:r>
              <a:rPr lang="fr-FR" dirty="0"/>
              <a:t>Erreur de prédiction avec le LASSO (meilleur modèle pour prédire le CO2)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28B85BA-EEED-E325-E697-0AD4F1E6A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137" y="942317"/>
            <a:ext cx="4871364" cy="573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138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EB1D7F-284F-6F46-99FA-EBB8ED69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2DA2B67-BDBB-C945-988B-6C0D86F697C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A5CFC3E5-70E0-9B6B-D29C-F93E06BF7A8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B49BCF60-DA6F-22B5-11AD-D4EF06FCA9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5" name="Espace réservé du texte 34">
            <a:extLst>
              <a:ext uri="{FF2B5EF4-FFF2-40B4-BE49-F238E27FC236}">
                <a16:creationId xmlns:a16="http://schemas.microsoft.com/office/drawing/2014/main" id="{D3CF5F43-5851-AE81-9525-B97FB9D2A4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0" name="Espace réservé du texte 39">
            <a:extLst>
              <a:ext uri="{FF2B5EF4-FFF2-40B4-BE49-F238E27FC236}">
                <a16:creationId xmlns:a16="http://schemas.microsoft.com/office/drawing/2014/main" id="{73195055-7293-55C5-2A5A-0CEEEE8513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9334" y="1489926"/>
            <a:ext cx="7143937" cy="2294893"/>
          </a:xfrm>
        </p:spPr>
        <p:txBody>
          <a:bodyPr/>
          <a:lstStyle/>
          <a:p>
            <a:br>
              <a:rPr lang="en-US" sz="1800" b="1" dirty="0"/>
            </a:br>
            <a:br>
              <a:rPr lang="en-US" sz="1800" b="1" dirty="0"/>
            </a:br>
            <a:r>
              <a:rPr lang="en-US" sz="1800" b="1" dirty="0" err="1"/>
              <a:t>Intérêt</a:t>
            </a:r>
            <a:r>
              <a:rPr lang="en-US" sz="1800" b="1" dirty="0"/>
              <a:t> de </a:t>
            </a:r>
            <a:r>
              <a:rPr lang="en-US" sz="1800" b="1" dirty="0" err="1"/>
              <a:t>l’ENERGY</a:t>
            </a:r>
            <a:r>
              <a:rPr lang="en-US" sz="1800" b="1" dirty="0"/>
              <a:t> STAR Score</a:t>
            </a:r>
          </a:p>
          <a:p>
            <a:r>
              <a:rPr lang="fr-FR" dirty="0"/>
              <a:t>R2 score pour le LASSO avec CV = 0.58 avec ENERGY STAR Score </a:t>
            </a:r>
          </a:p>
          <a:p>
            <a:r>
              <a:rPr lang="fr-FR" dirty="0"/>
              <a:t>contre R2 = 0.53 sans ENERGY STAR Score.</a:t>
            </a:r>
          </a:p>
          <a:p>
            <a:r>
              <a:rPr lang="fr-FR" dirty="0"/>
              <a:t>Donc, l’ENERGY STAR Score améliore les prédictions de CO2.</a:t>
            </a:r>
          </a:p>
          <a:p>
            <a:r>
              <a:rPr lang="fr-FR" dirty="0"/>
              <a:t>Cependant, le calcul de l’ENERGY STAR Score étant fastidieux, il est peu intéressant de le calculer pour l’amélioration des prédictions possibles.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1A40194-9133-07C6-7234-19D11151E6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BB89B0DB-00A6-B262-0EDD-68729C6E405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7CF5ED3-C989-F4E5-E00A-B7A8992378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6234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Merci !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6EF54AA0-5C70-671B-8AB4-0AB4249284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8B09A0B-A923-5653-A557-E96B960EAF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470" y="506201"/>
            <a:ext cx="7194556" cy="610863"/>
          </a:xfrm>
        </p:spPr>
        <p:txBody>
          <a:bodyPr>
            <a:normAutofit/>
          </a:bodyPr>
          <a:lstStyle/>
          <a:p>
            <a:r>
              <a:rPr lang="en-US" dirty="0"/>
              <a:t>Preprocessing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657E5-4675-E84E-840E-4F6D4868C5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312880"/>
            <a:ext cx="4827178" cy="1773866"/>
          </a:xfrm>
        </p:spPr>
        <p:txBody>
          <a:bodyPr>
            <a:normAutofit/>
          </a:bodyPr>
          <a:lstStyle/>
          <a:p>
            <a:r>
              <a:rPr lang="en-US" dirty="0" err="1"/>
              <a:t>Nettoyage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 algn="l"/>
            <a:fld id="{294A09A9-5501-47C1-A89A-A340965A2BE2}" type="slidenum">
              <a:rPr lang="en-US" smtClean="0"/>
              <a:pPr algn="l"/>
              <a:t>5</a:t>
            </a:fld>
            <a:endParaRPr lang="en-US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4C81371-E394-F766-D815-A001B3750E7C}"/>
              </a:ext>
            </a:extLst>
          </p:cNvPr>
          <p:cNvSpPr txBox="1"/>
          <p:nvPr/>
        </p:nvSpPr>
        <p:spPr>
          <a:xfrm>
            <a:off x="6795243" y="2466603"/>
            <a:ext cx="544066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Choix des variables pour la modélisation avec matrice de corrélation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Transformation Logarithmique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Sélection des variables pour la modélisation</a:t>
            </a:r>
          </a:p>
          <a:p>
            <a:pPr marL="285750" indent="-285750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Standardisation des variables numériques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Encodage des variables catégorielles en valeurs binaires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2EDDF8D-36E7-C04E-47C0-4AC61B54A138}"/>
              </a:ext>
            </a:extLst>
          </p:cNvPr>
          <p:cNvSpPr txBox="1"/>
          <p:nvPr/>
        </p:nvSpPr>
        <p:spPr>
          <a:xfrm>
            <a:off x="384500" y="2372965"/>
            <a:ext cx="641074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Retirer les bâtiments résidentiels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Correction du nombre de bâtiments (si nul)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Retirer colonnes pas utiles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Retirer les bâtiments non conformes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Imputation des colonnes </a:t>
            </a:r>
            <a:r>
              <a:rPr lang="fr-FR" dirty="0" err="1">
                <a:solidFill>
                  <a:schemeClr val="bg1"/>
                </a:solidFill>
              </a:rPr>
              <a:t>PropertyUseType</a:t>
            </a: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Retirer bâtiments avec des valeurs manquantes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Catégorisation des variables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Mapping des chaînes de caractères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Traitement de la variable « </a:t>
            </a:r>
            <a:r>
              <a:rPr lang="fr-FR" dirty="0" err="1">
                <a:solidFill>
                  <a:schemeClr val="bg1"/>
                </a:solidFill>
              </a:rPr>
              <a:t>Neighborhood</a:t>
            </a:r>
            <a:r>
              <a:rPr lang="fr-FR" dirty="0">
                <a:solidFill>
                  <a:schemeClr val="bg1"/>
                </a:solidFill>
              </a:rPr>
              <a:t> »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Mapping de </a:t>
            </a:r>
            <a:r>
              <a:rPr lang="fr-FR" dirty="0" err="1">
                <a:solidFill>
                  <a:schemeClr val="bg1"/>
                </a:solidFill>
              </a:rPr>
              <a:t>BuildingType</a:t>
            </a: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Retirer les bâtiments ayant des valeurs énergétiques négatives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Vérification de </a:t>
            </a:r>
            <a:r>
              <a:rPr lang="fr-FR" dirty="0" err="1">
                <a:solidFill>
                  <a:schemeClr val="bg1"/>
                </a:solidFill>
              </a:rPr>
              <a:t>PropertyGFATotal</a:t>
            </a: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Traitement des </a:t>
            </a:r>
            <a:r>
              <a:rPr lang="fr-FR" dirty="0" err="1">
                <a:solidFill>
                  <a:schemeClr val="bg1"/>
                </a:solidFill>
              </a:rPr>
              <a:t>Outliers</a:t>
            </a:r>
            <a:r>
              <a:rPr lang="fr-FR" dirty="0">
                <a:solidFill>
                  <a:schemeClr val="bg1"/>
                </a:solidFill>
              </a:rPr>
              <a:t> (0.5% extrémités)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6C54388-5525-93D2-9A3B-11B958C3410F}"/>
              </a:ext>
            </a:extLst>
          </p:cNvPr>
          <p:cNvSpPr txBox="1">
            <a:spLocks/>
          </p:cNvSpPr>
          <p:nvPr/>
        </p:nvSpPr>
        <p:spPr>
          <a:xfrm>
            <a:off x="6393272" y="1046944"/>
            <a:ext cx="4827178" cy="177386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Exploration</a:t>
            </a:r>
          </a:p>
          <a:p>
            <a:r>
              <a:rPr lang="en-US" dirty="0"/>
              <a:t>Feature engineering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843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560545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Preprocessing</a:t>
            </a:r>
            <a:br>
              <a:rPr lang="en-US" b="1" dirty="0"/>
            </a:br>
            <a:r>
              <a:rPr lang="en-US" b="1" dirty="0"/>
              <a:t>1) </a:t>
            </a:r>
            <a:r>
              <a:rPr lang="en-US" b="1" dirty="0" err="1"/>
              <a:t>Nettoyage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16747" y="1936197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4432AFE-8C9F-19F6-6969-EEE3A5F9C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13" y="1803646"/>
            <a:ext cx="7202688" cy="442305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328A9BD-4B95-AC96-B6CF-32E8A91D0EFC}"/>
              </a:ext>
            </a:extLst>
          </p:cNvPr>
          <p:cNvSpPr txBox="1"/>
          <p:nvPr/>
        </p:nvSpPr>
        <p:spPr>
          <a:xfrm>
            <a:off x="6096000" y="879063"/>
            <a:ext cx="59154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Retirer colonnes pas utiles : </a:t>
            </a:r>
            <a:r>
              <a:rPr lang="fr-FR" dirty="0" err="1">
                <a:solidFill>
                  <a:schemeClr val="bg1"/>
                </a:solidFill>
              </a:rPr>
              <a:t>Comments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YearsENERGYSTARCertified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etc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310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1BA30FCE-38C8-76EC-6BDD-A5C99CAF6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887" y="879063"/>
            <a:ext cx="7315946" cy="57287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560545" cy="6108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Preprocessing</a:t>
            </a:r>
            <a:br>
              <a:rPr lang="en-US" b="1" dirty="0"/>
            </a:br>
            <a:r>
              <a:rPr lang="en-US" b="1" dirty="0"/>
              <a:t>1) </a:t>
            </a:r>
            <a:r>
              <a:rPr lang="en-US" b="1" dirty="0" err="1"/>
              <a:t>Nettoyage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16747" y="1936197"/>
            <a:ext cx="3666476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fr-FR" dirty="0"/>
              <a:t>Valeurs énergétiques négatives : valeurs aberrantes, on supprime ces bâtiments.</a:t>
            </a:r>
          </a:p>
        </p:txBody>
      </p:sp>
    </p:spTree>
    <p:extLst>
      <p:ext uri="{BB962C8B-B14F-4D97-AF65-F5344CB8AC3E}">
        <p14:creationId xmlns:p14="http://schemas.microsoft.com/office/powerpoint/2010/main" val="2759509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560545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Preprocessing</a:t>
            </a:r>
            <a:br>
              <a:rPr lang="en-US" b="1" dirty="0"/>
            </a:br>
            <a:r>
              <a:rPr lang="en-US" b="1" dirty="0"/>
              <a:t>1) </a:t>
            </a:r>
            <a:r>
              <a:rPr lang="en-US" b="1" dirty="0" err="1"/>
              <a:t>Nettoyage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16747" y="1936197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9BA29F4-49B9-0471-8F6D-215F9ADCB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74" y="2032985"/>
            <a:ext cx="4814829" cy="452857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526D4D5-8A36-226E-726C-FAB2194477DB}"/>
              </a:ext>
            </a:extLst>
          </p:cNvPr>
          <p:cNvSpPr txBox="1"/>
          <p:nvPr/>
        </p:nvSpPr>
        <p:spPr>
          <a:xfrm>
            <a:off x="5541885" y="1305260"/>
            <a:ext cx="6363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On retire les bâtiments résidentiels : il reste 1668 bâtiments 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FAA318F-5095-2063-F6B5-C03F19925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102" y="1913750"/>
            <a:ext cx="5191916" cy="484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23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560545" cy="6108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Preprocessing</a:t>
            </a:r>
            <a:br>
              <a:rPr lang="en-US" b="1" dirty="0"/>
            </a:br>
            <a:r>
              <a:rPr lang="en-US" b="1" dirty="0"/>
              <a:t>1) </a:t>
            </a:r>
            <a:r>
              <a:rPr lang="en-US" b="1" dirty="0" err="1"/>
              <a:t>Nettoyage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16747" y="1936197"/>
            <a:ext cx="4057094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Bâtiments non conformes dont 32 </a:t>
            </a:r>
            <a:r>
              <a:rPr lang="fr-FR" dirty="0" err="1"/>
              <a:t>outliers</a:t>
            </a:r>
            <a:r>
              <a:rPr lang="fr-FR" dirty="0"/>
              <a:t> : suppression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DA70091-3FDF-889F-7A9B-498F61BA5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915" y="1630293"/>
            <a:ext cx="7573003" cy="494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575814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C_Win32_MW_JS_SL_v2.potx" id="{230A82CA-9023-4220-9E5B-0E652CF31B20}" vid="{96196EC2-C392-482E-BF29-9BD12A626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9EC1AB0-9704-404D-B6D3-819D938AC55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annual presentation</Template>
  <TotalTime>972</TotalTime>
  <Words>1480</Words>
  <Application>Microsoft Office PowerPoint</Application>
  <PresentationFormat>Grand écran</PresentationFormat>
  <Paragraphs>256</Paragraphs>
  <Slides>44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44</vt:i4>
      </vt:variant>
    </vt:vector>
  </HeadingPairs>
  <TitlesOfParts>
    <vt:vector size="52" baseType="lpstr">
      <vt:lpstr>-apple-system</vt:lpstr>
      <vt:lpstr>Arial</vt:lpstr>
      <vt:lpstr>Calibri</vt:lpstr>
      <vt:lpstr>Franklin Gothic Book</vt:lpstr>
      <vt:lpstr>Franklin Gothic Demi</vt:lpstr>
      <vt:lpstr>var(--jp-content-font-family)</vt:lpstr>
      <vt:lpstr>Wingdings</vt:lpstr>
      <vt:lpstr>Theme1</vt:lpstr>
      <vt:lpstr>Projet 4 : Anticipez les besoins en consommation de bâtiments</vt:lpstr>
      <vt:lpstr>Plan</vt:lpstr>
      <vt:lpstr>Introduction</vt:lpstr>
      <vt:lpstr>Introduction</vt:lpstr>
      <vt:lpstr>Preprocessing</vt:lpstr>
      <vt:lpstr>Preprocessing 1) Nettoyage</vt:lpstr>
      <vt:lpstr>Preprocessing 1) Nettoyage</vt:lpstr>
      <vt:lpstr>Preprocessing 1) Nettoyage</vt:lpstr>
      <vt:lpstr>Preprocessing 1) Nettoyage</vt:lpstr>
      <vt:lpstr>Preprocessing 1) Nettoyage</vt:lpstr>
      <vt:lpstr>Preprocessing 1) Nettoyage</vt:lpstr>
      <vt:lpstr>Preprocessing 1) Nettoyage</vt:lpstr>
      <vt:lpstr>Preprocessing 2) Analyse exploratoire</vt:lpstr>
      <vt:lpstr>Preprocessing 2) Analyse exploratoire</vt:lpstr>
      <vt:lpstr>Preprocessing 2) Analyse exploratoire</vt:lpstr>
      <vt:lpstr>Preprocessing 2) Analyse exploratoire</vt:lpstr>
      <vt:lpstr>Preprocessing 2) Analyse exploratoire</vt:lpstr>
      <vt:lpstr>Preprocessing 2) Analyse exploratoire</vt:lpstr>
      <vt:lpstr>Preprocessing 2) Analyse exploratoire</vt:lpstr>
      <vt:lpstr>Preprocessing 2) Analyse exploratoire</vt:lpstr>
      <vt:lpstr>Preprocessing 2) Analyse exploratoire</vt:lpstr>
      <vt:lpstr>Preprocessing 3) Feature Engineering</vt:lpstr>
      <vt:lpstr>Preprocessing 3) Feature Engineering</vt:lpstr>
      <vt:lpstr>Preprocessing 3) Feature Engineering</vt:lpstr>
      <vt:lpstr>Modélisation Energie</vt:lpstr>
      <vt:lpstr>Modélisation énergie Baseline : Dummy Regressor</vt:lpstr>
      <vt:lpstr>Modélisation énergie Baseline : Régression linéaire</vt:lpstr>
      <vt:lpstr>Modélisation énergie 1) Modèle linéaire : Régression Ridge </vt:lpstr>
      <vt:lpstr>Modélisation énergie 2) Modèle linéaire : LASSO</vt:lpstr>
      <vt:lpstr>Modélisation énergie 3) Modèle linéaire : Elastic Net</vt:lpstr>
      <vt:lpstr>   Modélisation énergie 4) Méthodes ensemblistes  Méthodes parallèles : Forêt Aléatoire</vt:lpstr>
      <vt:lpstr>   Modélisation énergie 5) Méthodes ensemblistes  Méthodes séquentielles : Gradient Boosting</vt:lpstr>
      <vt:lpstr>   Modélisation énergie Evaluation</vt:lpstr>
      <vt:lpstr>   Choix meilleur estimateur</vt:lpstr>
      <vt:lpstr>Modélisation CO2</vt:lpstr>
      <vt:lpstr>Modélisation CO2 Baseline  : Dummy et Régression Linéaire</vt:lpstr>
      <vt:lpstr>Modélisation CO2</vt:lpstr>
      <vt:lpstr>Modélisation CO2</vt:lpstr>
      <vt:lpstr>Modélisation CO2 / ENERGY STAR Score</vt:lpstr>
      <vt:lpstr>Modélisation ENERGY STAR Score Baseline </vt:lpstr>
      <vt:lpstr>Modélisation ENERGY STAR Score</vt:lpstr>
      <vt:lpstr>Modélisation ENERGY STAR Score</vt:lpstr>
      <vt:lpstr>Conclusion</vt:lpstr>
      <vt:lpstr>Merci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4 : Anticipez les besoins en consommation de bâtiments</dc:title>
  <dc:creator>Oumeima El Gharbi</dc:creator>
  <cp:lastModifiedBy>Oumeima El Gharbi</cp:lastModifiedBy>
  <cp:revision>78</cp:revision>
  <dcterms:created xsi:type="dcterms:W3CDTF">2022-09-20T12:11:58Z</dcterms:created>
  <dcterms:modified xsi:type="dcterms:W3CDTF">2022-09-25T17:00:15Z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